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81" r:id="rId3"/>
    <p:sldId id="287" r:id="rId4"/>
    <p:sldId id="282" r:id="rId5"/>
    <p:sldId id="258" r:id="rId6"/>
    <p:sldId id="284" r:id="rId7"/>
    <p:sldId id="285" r:id="rId8"/>
    <p:sldId id="260" r:id="rId9"/>
    <p:sldId id="261" r:id="rId10"/>
    <p:sldId id="262" r:id="rId11"/>
    <p:sldId id="263" r:id="rId12"/>
    <p:sldId id="265" r:id="rId13"/>
    <p:sldId id="266" r:id="rId14"/>
    <p:sldId id="267" r:id="rId15"/>
    <p:sldId id="268" r:id="rId16"/>
    <p:sldId id="288" r:id="rId17"/>
    <p:sldId id="272" r:id="rId18"/>
    <p:sldId id="273" r:id="rId19"/>
    <p:sldId id="274" r:id="rId20"/>
    <p:sldId id="275" r:id="rId21"/>
    <p:sldId id="276" r:id="rId22"/>
    <p:sldId id="277" r:id="rId23"/>
    <p:sldId id="278" r:id="rId24"/>
    <p:sldId id="279" r:id="rId25"/>
    <p:sldId id="280" r:id="rId26"/>
    <p:sldId id="286" r:id="rId27"/>
    <p:sldId id="289" r:id="rId28"/>
  </p:sldIdLst>
  <p:sldSz cx="9144000" cy="5715000" type="screen16x1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667" autoAdjust="0"/>
  </p:normalViewPr>
  <p:slideViewPr>
    <p:cSldViewPr snapToGrid="0">
      <p:cViewPr varScale="1">
        <p:scale>
          <a:sx n="54" d="100"/>
          <a:sy n="54" d="100"/>
        </p:scale>
        <p:origin x="76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748218D-C5B3-4A6E-9E4E-38169D866EEF}" type="datetimeFigureOut">
              <a:rPr lang="de-DE" smtClean="0"/>
              <a:t>20.01.2026</a:t>
            </a:fld>
            <a:endParaRPr lang="de-DE"/>
          </a:p>
        </p:txBody>
      </p:sp>
      <p:sp>
        <p:nvSpPr>
          <p:cNvPr id="4" name="Folienbildplatzhalter 3"/>
          <p:cNvSpPr>
            <a:spLocks noGrp="1" noRot="1" noChangeAspect="1"/>
          </p:cNvSpPr>
          <p:nvPr>
            <p:ph type="sldImg" idx="2"/>
          </p:nvPr>
        </p:nvSpPr>
        <p:spPr>
          <a:xfrm>
            <a:off x="893763" y="1336675"/>
            <a:ext cx="5772150" cy="360838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AD02B20E-0E3C-4A58-B729-B35C8F01EEF4}" type="slidenum">
              <a:rPr lang="de-DE" smtClean="0"/>
              <a:t>‹Nr.›</a:t>
            </a:fld>
            <a:endParaRPr lang="de-DE"/>
          </a:p>
        </p:txBody>
      </p:sp>
    </p:spTree>
    <p:extLst>
      <p:ext uri="{BB962C8B-B14F-4D97-AF65-F5344CB8AC3E}">
        <p14:creationId xmlns:p14="http://schemas.microsoft.com/office/powerpoint/2010/main" val="96408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a:t>
            </a:r>
          </a:p>
        </p:txBody>
      </p:sp>
      <p:sp>
        <p:nvSpPr>
          <p:cNvPr id="4" name="Foliennummernplatzhalter 3"/>
          <p:cNvSpPr>
            <a:spLocks noGrp="1"/>
          </p:cNvSpPr>
          <p:nvPr>
            <p:ph type="sldNum" sz="quarter" idx="5"/>
          </p:nvPr>
        </p:nvSpPr>
        <p:spPr/>
        <p:txBody>
          <a:bodyPr/>
          <a:lstStyle/>
          <a:p>
            <a:fld id="{9BB10272-271B-4CB7-8A8D-E6B767B6EBBA}" type="slidenum">
              <a:rPr lang="de-DE" smtClean="0"/>
              <a:t>2</a:t>
            </a:fld>
            <a:endParaRPr lang="de-DE"/>
          </a:p>
        </p:txBody>
      </p:sp>
    </p:spTree>
    <p:extLst>
      <p:ext uri="{BB962C8B-B14F-4D97-AF65-F5344CB8AC3E}">
        <p14:creationId xmlns:p14="http://schemas.microsoft.com/office/powerpoint/2010/main" val="4258844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a:p>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11</a:t>
            </a:fld>
            <a:endParaRPr lang="de-DE"/>
          </a:p>
        </p:txBody>
      </p:sp>
    </p:spTree>
    <p:extLst>
      <p:ext uri="{BB962C8B-B14F-4D97-AF65-F5344CB8AC3E}">
        <p14:creationId xmlns:p14="http://schemas.microsoft.com/office/powerpoint/2010/main" val="277895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r>
              <a:rPr lang="de-DE" dirty="0"/>
              <a:t>PROBLEM MIT EINHEITLICHER KOORDINATEN AUSRICHTUNG EINDEUTIG GELÖST</a:t>
            </a:r>
          </a:p>
        </p:txBody>
      </p:sp>
      <p:sp>
        <p:nvSpPr>
          <p:cNvPr id="4" name="Foliennummernplatzhalter 3"/>
          <p:cNvSpPr>
            <a:spLocks noGrp="1"/>
          </p:cNvSpPr>
          <p:nvPr>
            <p:ph type="sldNum" sz="quarter" idx="5"/>
          </p:nvPr>
        </p:nvSpPr>
        <p:spPr/>
        <p:txBody>
          <a:bodyPr/>
          <a:lstStyle/>
          <a:p>
            <a:fld id="{AD02B20E-0E3C-4A58-B729-B35C8F01EEF4}" type="slidenum">
              <a:rPr lang="de-DE" smtClean="0"/>
              <a:t>12</a:t>
            </a:fld>
            <a:endParaRPr lang="de-DE"/>
          </a:p>
        </p:txBody>
      </p:sp>
    </p:spTree>
    <p:extLst>
      <p:ext uri="{BB962C8B-B14F-4D97-AF65-F5344CB8AC3E}">
        <p14:creationId xmlns:p14="http://schemas.microsoft.com/office/powerpoint/2010/main" val="794628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 Wie Folien</a:t>
            </a:r>
            <a:br>
              <a:rPr lang="de-DE" dirty="0"/>
            </a:br>
            <a:r>
              <a:rPr lang="de-DE" dirty="0"/>
              <a:t>-Neu ist Trapez </a:t>
            </a:r>
            <a:r>
              <a:rPr lang="de-DE" dirty="0" err="1"/>
              <a:t>integration</a:t>
            </a:r>
            <a:r>
              <a:rPr lang="de-DE" dirty="0"/>
              <a:t> für </a:t>
            </a:r>
            <a:r>
              <a:rPr lang="de-DE" dirty="0" err="1"/>
              <a:t>leistung</a:t>
            </a:r>
            <a:r>
              <a:rPr lang="de-DE" dirty="0"/>
              <a:t> über den ganzen Tag</a:t>
            </a:r>
            <a:br>
              <a:rPr lang="de-DE" dirty="0"/>
            </a:br>
            <a:r>
              <a:rPr lang="de-DE" dirty="0"/>
              <a:t>-</a:t>
            </a:r>
            <a:r>
              <a:rPr lang="de-DE" dirty="0" err="1"/>
              <a:t>arrayfun</a:t>
            </a:r>
            <a:r>
              <a:rPr lang="de-DE" dirty="0"/>
              <a:t> und </a:t>
            </a:r>
            <a:r>
              <a:rPr lang="de-DE" dirty="0" err="1"/>
              <a:t>sum</a:t>
            </a:r>
            <a:r>
              <a:rPr lang="de-DE" dirty="0"/>
              <a:t> für das ganze Jahr</a:t>
            </a:r>
          </a:p>
        </p:txBody>
      </p:sp>
      <p:sp>
        <p:nvSpPr>
          <p:cNvPr id="4" name="Foliennummernplatzhalter 3"/>
          <p:cNvSpPr>
            <a:spLocks noGrp="1"/>
          </p:cNvSpPr>
          <p:nvPr>
            <p:ph type="sldNum" sz="quarter" idx="5"/>
          </p:nvPr>
        </p:nvSpPr>
        <p:spPr/>
        <p:txBody>
          <a:bodyPr/>
          <a:lstStyle/>
          <a:p>
            <a:fld id="{AD02B20E-0E3C-4A58-B729-B35C8F01EEF4}" type="slidenum">
              <a:rPr lang="de-DE" smtClean="0"/>
              <a:t>13</a:t>
            </a:fld>
            <a:endParaRPr lang="de-DE"/>
          </a:p>
        </p:txBody>
      </p:sp>
    </p:spTree>
    <p:extLst>
      <p:ext uri="{BB962C8B-B14F-4D97-AF65-F5344CB8AC3E}">
        <p14:creationId xmlns:p14="http://schemas.microsoft.com/office/powerpoint/2010/main" val="2654601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14</a:t>
            </a:fld>
            <a:endParaRPr lang="de-DE"/>
          </a:p>
        </p:txBody>
      </p:sp>
    </p:spTree>
    <p:extLst>
      <p:ext uri="{BB962C8B-B14F-4D97-AF65-F5344CB8AC3E}">
        <p14:creationId xmlns:p14="http://schemas.microsoft.com/office/powerpoint/2010/main" val="112381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Sieht zugriff auf </a:t>
            </a:r>
            <a:r>
              <a:rPr lang="de-DE" dirty="0" err="1"/>
              <a:t>funktionen</a:t>
            </a:r>
            <a:r>
              <a:rPr lang="de-DE" dirty="0"/>
              <a:t> aus 1&amp;2 und </a:t>
            </a:r>
            <a:r>
              <a:rPr lang="de-DE" dirty="0" err="1"/>
              <a:t>trapz</a:t>
            </a: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15</a:t>
            </a:fld>
            <a:endParaRPr lang="de-DE"/>
          </a:p>
        </p:txBody>
      </p:sp>
    </p:spTree>
    <p:extLst>
      <p:ext uri="{BB962C8B-B14F-4D97-AF65-F5344CB8AC3E}">
        <p14:creationId xmlns:p14="http://schemas.microsoft.com/office/powerpoint/2010/main" val="2541083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Kurz: Problem Sonne von hinten</a:t>
            </a:r>
            <a:br>
              <a:rPr lang="de-DE" dirty="0"/>
            </a:br>
            <a:r>
              <a:rPr lang="de-DE" dirty="0"/>
              <a:t>Lösung: Winkel des Skalarprodukts kleiner 0? Leistung dann 0</a:t>
            </a:r>
          </a:p>
        </p:txBody>
      </p:sp>
      <p:sp>
        <p:nvSpPr>
          <p:cNvPr id="4" name="Foliennummernplatzhalter 3"/>
          <p:cNvSpPr>
            <a:spLocks noGrp="1"/>
          </p:cNvSpPr>
          <p:nvPr>
            <p:ph type="sldNum" sz="quarter" idx="5"/>
          </p:nvPr>
        </p:nvSpPr>
        <p:spPr/>
        <p:txBody>
          <a:bodyPr/>
          <a:lstStyle/>
          <a:p>
            <a:fld id="{AD02B20E-0E3C-4A58-B729-B35C8F01EEF4}" type="slidenum">
              <a:rPr lang="de-DE" smtClean="0"/>
              <a:t>16</a:t>
            </a:fld>
            <a:endParaRPr lang="de-DE"/>
          </a:p>
        </p:txBody>
      </p:sp>
    </p:spTree>
    <p:extLst>
      <p:ext uri="{BB962C8B-B14F-4D97-AF65-F5344CB8AC3E}">
        <p14:creationId xmlns:p14="http://schemas.microsoft.com/office/powerpoint/2010/main" val="576067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ZIEL</a:t>
            </a:r>
          </a:p>
          <a:p>
            <a:r>
              <a:rPr lang="de-DE" dirty="0"/>
              <a:t>Berechnung schwierig: Immer Energie mit Sonnenbahn für jeden tag des Jahres und dann davon </a:t>
            </a:r>
            <a:r>
              <a:rPr lang="de-DE" dirty="0" err="1"/>
              <a:t>fminsearch</a:t>
            </a:r>
            <a:r>
              <a:rPr lang="de-DE" dirty="0"/>
              <a:t> für verschiedene Winkel</a:t>
            </a:r>
            <a:br>
              <a:rPr lang="de-DE" dirty="0"/>
            </a:br>
            <a:r>
              <a:rPr lang="de-DE" dirty="0"/>
              <a:t>-&gt; Viel </a:t>
            </a:r>
            <a:r>
              <a:rPr lang="de-DE" dirty="0" err="1"/>
              <a:t>rechenzeit</a:t>
            </a:r>
            <a:br>
              <a:rPr lang="de-DE" dirty="0"/>
            </a:br>
            <a:r>
              <a:rPr lang="de-DE" dirty="0"/>
              <a:t>Wir: </a:t>
            </a:r>
          </a:p>
          <a:p>
            <a:r>
              <a:rPr lang="de-DE" dirty="0"/>
              <a:t>-Sonnenbahn für ganzes Jahr unabhängig vorher rechnen</a:t>
            </a:r>
            <a:br>
              <a:rPr lang="de-DE" dirty="0"/>
            </a:br>
            <a:r>
              <a:rPr lang="de-DE" dirty="0"/>
              <a:t>-</a:t>
            </a:r>
            <a:r>
              <a:rPr lang="de-DE" dirty="0" err="1"/>
              <a:t>fminsearch</a:t>
            </a:r>
            <a:r>
              <a:rPr lang="de-DE" dirty="0"/>
              <a:t> greift auf handle nur mit x zu (</a:t>
            </a:r>
            <a:r>
              <a:rPr lang="de-DE" dirty="0" err="1"/>
              <a:t>azimut</a:t>
            </a:r>
            <a:r>
              <a:rPr lang="de-DE" dirty="0"/>
              <a:t> und tilt)</a:t>
            </a:r>
            <a:br>
              <a:rPr lang="de-DE" dirty="0"/>
            </a:br>
            <a:r>
              <a:rPr lang="de-DE" dirty="0"/>
              <a:t>-Schnelle Energieberechnung mit Matrixmultiplikation </a:t>
            </a:r>
            <a:r>
              <a:rPr lang="de-DE" dirty="0" err="1"/>
              <a:t>NPanelvektor</a:t>
            </a:r>
            <a:r>
              <a:rPr lang="de-DE" dirty="0"/>
              <a:t>*</a:t>
            </a:r>
            <a:r>
              <a:rPr lang="de-DE" dirty="0" err="1"/>
              <a:t>Nganzes</a:t>
            </a:r>
            <a:r>
              <a:rPr lang="de-DE" dirty="0"/>
              <a:t> Jahr</a:t>
            </a:r>
          </a:p>
          <a:p>
            <a:r>
              <a:rPr lang="de-DE" dirty="0"/>
              <a:t>ERGEBNIS</a:t>
            </a:r>
          </a:p>
        </p:txBody>
      </p:sp>
      <p:sp>
        <p:nvSpPr>
          <p:cNvPr id="4" name="Foliennummernplatzhalter 3"/>
          <p:cNvSpPr>
            <a:spLocks noGrp="1"/>
          </p:cNvSpPr>
          <p:nvPr>
            <p:ph type="sldNum" sz="quarter" idx="5"/>
          </p:nvPr>
        </p:nvSpPr>
        <p:spPr/>
        <p:txBody>
          <a:bodyPr/>
          <a:lstStyle/>
          <a:p>
            <a:fld id="{AD02B20E-0E3C-4A58-B729-B35C8F01EEF4}" type="slidenum">
              <a:rPr lang="de-DE" smtClean="0"/>
              <a:t>17</a:t>
            </a:fld>
            <a:endParaRPr lang="de-DE"/>
          </a:p>
        </p:txBody>
      </p:sp>
    </p:spTree>
    <p:extLst>
      <p:ext uri="{BB962C8B-B14F-4D97-AF65-F5344CB8AC3E}">
        <p14:creationId xmlns:p14="http://schemas.microsoft.com/office/powerpoint/2010/main" val="728692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 Ergebnis: ganzes Jahr liegt nahe an </a:t>
            </a:r>
            <a:r>
              <a:rPr lang="de-DE" dirty="0" err="1"/>
              <a:t>frühling</a:t>
            </a:r>
            <a:r>
              <a:rPr lang="de-DE" dirty="0"/>
              <a:t> und </a:t>
            </a:r>
            <a:r>
              <a:rPr lang="de-DE" dirty="0" err="1"/>
              <a:t>herbst</a:t>
            </a:r>
            <a:br>
              <a:rPr lang="de-DE" dirty="0"/>
            </a:br>
            <a:r>
              <a:rPr lang="de-DE" dirty="0"/>
              <a:t>PROBLEM: Numerisch instabil, Sonne so steil, dass das Panel so flach ist, dass </a:t>
            </a:r>
            <a:r>
              <a:rPr lang="de-DE" dirty="0" err="1"/>
              <a:t>fminsearch</a:t>
            </a:r>
            <a:r>
              <a:rPr lang="de-DE" dirty="0"/>
              <a:t> kein klares </a:t>
            </a:r>
            <a:r>
              <a:rPr lang="de-DE" dirty="0" err="1"/>
              <a:t>minimum</a:t>
            </a:r>
            <a:r>
              <a:rPr lang="de-DE" dirty="0"/>
              <a:t> findet und die Winkel in Rahmen egal sind</a:t>
            </a:r>
            <a:br>
              <a:rPr lang="de-DE" dirty="0"/>
            </a:br>
            <a:r>
              <a:rPr lang="de-DE" dirty="0"/>
              <a:t>Lösung: Verstanden! Hiermit gesagt</a:t>
            </a:r>
          </a:p>
        </p:txBody>
      </p:sp>
      <p:sp>
        <p:nvSpPr>
          <p:cNvPr id="4" name="Foliennummernplatzhalter 3"/>
          <p:cNvSpPr>
            <a:spLocks noGrp="1"/>
          </p:cNvSpPr>
          <p:nvPr>
            <p:ph type="sldNum" sz="quarter" idx="5"/>
          </p:nvPr>
        </p:nvSpPr>
        <p:spPr/>
        <p:txBody>
          <a:bodyPr/>
          <a:lstStyle/>
          <a:p>
            <a:fld id="{AD02B20E-0E3C-4A58-B729-B35C8F01EEF4}" type="slidenum">
              <a:rPr lang="de-DE" smtClean="0"/>
              <a:t>18</a:t>
            </a:fld>
            <a:endParaRPr lang="de-DE"/>
          </a:p>
        </p:txBody>
      </p:sp>
    </p:spTree>
    <p:extLst>
      <p:ext uri="{BB962C8B-B14F-4D97-AF65-F5344CB8AC3E}">
        <p14:creationId xmlns:p14="http://schemas.microsoft.com/office/powerpoint/2010/main" val="3963443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err="1"/>
              <a:t>get_day_cache</a:t>
            </a:r>
            <a:r>
              <a:rPr lang="de-DE" dirty="0"/>
              <a:t>: aus Aufgaben 1-2: CELL-ARRAY: 1.Valid; 2. Vektor time(1xN); 3. </a:t>
            </a:r>
            <a:r>
              <a:rPr lang="de-DE" dirty="0" err="1"/>
              <a:t>s.Matrix</a:t>
            </a:r>
            <a:r>
              <a:rPr lang="de-DE" dirty="0"/>
              <a:t>(3xN); 4. Azimut Vektor(1xN)</a:t>
            </a:r>
          </a:p>
          <a:p>
            <a:r>
              <a:rPr lang="de-DE" dirty="0" err="1"/>
              <a:t>year_cache</a:t>
            </a:r>
            <a:r>
              <a:rPr lang="de-DE" dirty="0"/>
              <a:t>: für ganzes Jahr</a:t>
            </a:r>
            <a:br>
              <a:rPr lang="de-DE" dirty="0"/>
            </a:br>
            <a:r>
              <a:rPr lang="de-DE" dirty="0" err="1"/>
              <a:t>annual_target</a:t>
            </a:r>
            <a:r>
              <a:rPr lang="de-DE" dirty="0"/>
              <a:t>: Handle für Jahresenergie mit Ausrichtung x -&gt; negative Summe</a:t>
            </a:r>
            <a:br>
              <a:rPr lang="de-DE" dirty="0"/>
            </a:br>
            <a:br>
              <a:rPr lang="de-DE" dirty="0"/>
            </a:br>
            <a:r>
              <a:rPr lang="de-DE" dirty="0"/>
              <a:t>Haupt[  ]: </a:t>
            </a:r>
            <a:r>
              <a:rPr lang="de-DE" dirty="0" err="1"/>
              <a:t>fminsearch</a:t>
            </a:r>
            <a:r>
              <a:rPr lang="de-DE" dirty="0"/>
              <a:t> auf </a:t>
            </a:r>
            <a:r>
              <a:rPr lang="de-DE" dirty="0" err="1"/>
              <a:t>annual_target</a:t>
            </a:r>
            <a:r>
              <a:rPr lang="de-DE" dirty="0"/>
              <a:t> mit </a:t>
            </a:r>
            <a:r>
              <a:rPr lang="de-DE" dirty="0" err="1"/>
              <a:t>startausrichtung</a:t>
            </a:r>
            <a:br>
              <a:rPr lang="de-DE" dirty="0"/>
            </a:br>
            <a:r>
              <a:rPr lang="de-DE" dirty="0"/>
              <a:t>Output: optimale </a:t>
            </a:r>
            <a:r>
              <a:rPr lang="de-DE" dirty="0" err="1"/>
              <a:t>ausrichtung</a:t>
            </a:r>
            <a:r>
              <a:rPr lang="de-DE" dirty="0"/>
              <a:t> und negativer Jahresertrag</a:t>
            </a:r>
          </a:p>
        </p:txBody>
      </p:sp>
      <p:sp>
        <p:nvSpPr>
          <p:cNvPr id="4" name="Foliennummernplatzhalter 3"/>
          <p:cNvSpPr>
            <a:spLocks noGrp="1"/>
          </p:cNvSpPr>
          <p:nvPr>
            <p:ph type="sldNum" sz="quarter" idx="5"/>
          </p:nvPr>
        </p:nvSpPr>
        <p:spPr/>
        <p:txBody>
          <a:bodyPr/>
          <a:lstStyle/>
          <a:p>
            <a:fld id="{AD02B20E-0E3C-4A58-B729-B35C8F01EEF4}" type="slidenum">
              <a:rPr lang="de-DE" smtClean="0"/>
              <a:t>19</a:t>
            </a:fld>
            <a:endParaRPr lang="de-DE"/>
          </a:p>
        </p:txBody>
      </p:sp>
    </p:spTree>
    <p:extLst>
      <p:ext uri="{BB962C8B-B14F-4D97-AF65-F5344CB8AC3E}">
        <p14:creationId xmlns:p14="http://schemas.microsoft.com/office/powerpoint/2010/main" val="2266961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20</a:t>
            </a:fld>
            <a:endParaRPr lang="de-DE"/>
          </a:p>
        </p:txBody>
      </p:sp>
    </p:spTree>
    <p:extLst>
      <p:ext uri="{BB962C8B-B14F-4D97-AF65-F5344CB8AC3E}">
        <p14:creationId xmlns:p14="http://schemas.microsoft.com/office/powerpoint/2010/main" val="9166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DD195-F83F-33FB-116A-8183D8C96E7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804B829-197C-3F4F-146E-DFE228014B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E4265B1-537E-85ED-643B-5BD81D85AC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a:t>
            </a:r>
            <a:br>
              <a:rPr lang="de-DE" dirty="0"/>
            </a:br>
            <a:r>
              <a:rPr lang="de-DE" dirty="0"/>
              <a:t>Ziel dieses Projekts ist es, den Energieertrag einer Photovoltaikanlage numerisch zu modellieren und zu analysieren.</a:t>
            </a:r>
            <a:br>
              <a:rPr lang="de-DE" dirty="0"/>
            </a:br>
            <a:r>
              <a:rPr lang="de-DE" dirty="0"/>
              <a:t>Dabei untersuchen wir, wie stark der Ertrag vom Sonnenstand, der Modulausrichtung und der Jahreszeit abhängt.</a:t>
            </a:r>
            <a:br>
              <a:rPr lang="de-DE" dirty="0"/>
            </a:br>
            <a:r>
              <a:rPr lang="de-DE" dirty="0"/>
              <a:t>Auf Basis dieses Modells optimieren wir die Ausrichtung des Moduls und vergleichen fixe Anlagen mit ein- und zweiachsigen Tracking-Systemen.</a:t>
            </a:r>
            <a:br>
              <a:rPr lang="de-DE" dirty="0"/>
            </a:br>
            <a:br>
              <a:rPr lang="de-DE" dirty="0"/>
            </a:br>
            <a:r>
              <a:rPr lang="de-DE" dirty="0"/>
              <a:t>Für alle Berechnungen verwenden wir ein rechtshändiges kartesisches Koordinatensystem.</a:t>
            </a:r>
            <a:br>
              <a:rPr lang="de-DE" dirty="0"/>
            </a:br>
            <a:r>
              <a:rPr lang="de-DE" dirty="0"/>
              <a:t>Die x-Achse zeigt nach Norden, die y-Achse nach Osten und die z-Achse nach oben zum Zenit. WICHTIG KONSISTENZ SONST PROBLEME MIT AUSRICHTUNGEN</a:t>
            </a:r>
            <a:br>
              <a:rPr lang="de-DE" dirty="0"/>
            </a:br>
            <a:r>
              <a:rPr lang="de-DE" dirty="0"/>
              <a:t>Dieses Koordinatensystem erlaubt es uns, sowohl die Sonnenposition als auch die Ausrichtung des Solarmoduls eindeutig als Vektoren zu beschreiben.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Sonnenposition wird im Projekt als Einheitsvektor beschrieben.</a:t>
            </a:r>
            <a:br>
              <a:rPr lang="de-DE" dirty="0"/>
            </a:br>
            <a:r>
              <a:rPr lang="de-DE" dirty="0"/>
              <a:t>Die Leistung des Solarmoduls hängt vom Winkel zwischen Sonnenvektor und Modulnormalen ab und folgt einem Kosinus-Modell.</a:t>
            </a:r>
            <a:br>
              <a:rPr lang="de-DE" dirty="0"/>
            </a:br>
            <a:r>
              <a:rPr lang="de-DE" dirty="0"/>
              <a:t>Bei senkrechtem Einfall ist die Leistung maximal, bei schrägem Einfall reduziert sie sich entsprechend, und bei Bestrahlung von der Rückseite wird keine Leistung erzeugt.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Um den Fokus auf die numerischen Methoden zu legen, wurde das physikalische Modell bewusst vereinfacht.</a:t>
            </a:r>
            <a:br>
              <a:rPr lang="de-DE" dirty="0"/>
            </a:br>
            <a:r>
              <a:rPr lang="de-DE" dirty="0"/>
              <a:t>Es werden keine Wolken, atmosphärischen Effekte oder temperaturabhängigen Wirkungsgrade berücksichtigt.</a:t>
            </a:r>
            <a:br>
              <a:rPr lang="de-DE" dirty="0"/>
            </a:br>
            <a:r>
              <a:rPr lang="de-DE" dirty="0"/>
              <a:t>Dadurch können wir den Einfluss der Geometrie und Ausrichtung klar isolieren und analysieren.</a:t>
            </a:r>
          </a:p>
        </p:txBody>
      </p:sp>
      <p:sp>
        <p:nvSpPr>
          <p:cNvPr id="4" name="Foliennummernplatzhalter 3">
            <a:extLst>
              <a:ext uri="{FF2B5EF4-FFF2-40B4-BE49-F238E27FC236}">
                <a16:creationId xmlns:a16="http://schemas.microsoft.com/office/drawing/2014/main" id="{1EDD8FDE-FFD9-BB4D-0AC0-2E6CB185CCA0}"/>
              </a:ext>
            </a:extLst>
          </p:cNvPr>
          <p:cNvSpPr>
            <a:spLocks noGrp="1"/>
          </p:cNvSpPr>
          <p:nvPr>
            <p:ph type="sldNum" sz="quarter" idx="5"/>
          </p:nvPr>
        </p:nvSpPr>
        <p:spPr/>
        <p:txBody>
          <a:bodyPr/>
          <a:lstStyle/>
          <a:p>
            <a:fld id="{9BB10272-271B-4CB7-8A8D-E6B767B6EBBA}" type="slidenum">
              <a:rPr lang="de-DE" smtClean="0"/>
              <a:t>3</a:t>
            </a:fld>
            <a:endParaRPr lang="de-DE"/>
          </a:p>
        </p:txBody>
      </p:sp>
    </p:spTree>
    <p:extLst>
      <p:ext uri="{BB962C8B-B14F-4D97-AF65-F5344CB8AC3E}">
        <p14:creationId xmlns:p14="http://schemas.microsoft.com/office/powerpoint/2010/main" val="728308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21</a:t>
            </a:fld>
            <a:endParaRPr lang="de-DE"/>
          </a:p>
        </p:txBody>
      </p:sp>
    </p:spTree>
    <p:extLst>
      <p:ext uri="{BB962C8B-B14F-4D97-AF65-F5344CB8AC3E}">
        <p14:creationId xmlns:p14="http://schemas.microsoft.com/office/powerpoint/2010/main" val="1230018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22</a:t>
            </a:fld>
            <a:endParaRPr lang="de-DE"/>
          </a:p>
        </p:txBody>
      </p:sp>
    </p:spTree>
    <p:extLst>
      <p:ext uri="{BB962C8B-B14F-4D97-AF65-F5344CB8AC3E}">
        <p14:creationId xmlns:p14="http://schemas.microsoft.com/office/powerpoint/2010/main" val="587812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23</a:t>
            </a:fld>
            <a:endParaRPr lang="de-DE"/>
          </a:p>
        </p:txBody>
      </p:sp>
    </p:spTree>
    <p:extLst>
      <p:ext uri="{BB962C8B-B14F-4D97-AF65-F5344CB8AC3E}">
        <p14:creationId xmlns:p14="http://schemas.microsoft.com/office/powerpoint/2010/main" val="1575956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24</a:t>
            </a:fld>
            <a:endParaRPr lang="de-DE"/>
          </a:p>
        </p:txBody>
      </p:sp>
    </p:spTree>
    <p:extLst>
      <p:ext uri="{BB962C8B-B14F-4D97-AF65-F5344CB8AC3E}">
        <p14:creationId xmlns:p14="http://schemas.microsoft.com/office/powerpoint/2010/main" val="615811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25</a:t>
            </a:fld>
            <a:endParaRPr lang="de-DE"/>
          </a:p>
        </p:txBody>
      </p:sp>
    </p:spTree>
    <p:extLst>
      <p:ext uri="{BB962C8B-B14F-4D97-AF65-F5344CB8AC3E}">
        <p14:creationId xmlns:p14="http://schemas.microsoft.com/office/powerpoint/2010/main" val="224047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NUR KURZ ZUSAMMENFASSEN</a:t>
            </a:r>
            <a:br>
              <a:rPr lang="de-DE" dirty="0"/>
            </a:br>
            <a:r>
              <a:rPr lang="de-DE" dirty="0"/>
              <a:t>Im Projekt gab es mehrere Herausforderungen.</a:t>
            </a:r>
          </a:p>
          <a:p>
            <a:r>
              <a:rPr lang="de-DE" dirty="0"/>
              <a:t>Die Sonnenzeit wurde vereinfacht, indem der solare Mittag fix auf 12 Uhr gelegt wurde.</a:t>
            </a:r>
          </a:p>
          <a:p>
            <a:r>
              <a:rPr lang="de-DE" dirty="0"/>
              <a:t>Eine mögliche Rückseitenbeleuchtung wurde vermieden, indem negative Leistungen auf null gesetzt wurden.</a:t>
            </a:r>
          </a:p>
          <a:p>
            <a:endParaRPr lang="de-DE" dirty="0"/>
          </a:p>
          <a:p>
            <a:r>
              <a:rPr lang="de-DE" dirty="0"/>
              <a:t>Da Optimierungsverfahren sehr rechenintensiv sind, wurden Sonnenbahnen vorab berechnet und zwischengespeichert.</a:t>
            </a:r>
          </a:p>
          <a:p>
            <a:r>
              <a:rPr lang="de-DE" dirty="0"/>
              <a:t>Numerische Instabilitäten bei flachen Winkeln wurden durch das Begrenzen trigonometrischer Werte verhindert.</a:t>
            </a:r>
          </a:p>
          <a:p>
            <a:r>
              <a:rPr lang="de-DE" dirty="0"/>
              <a:t>Zusätzlich wurde ein einheitliches Koordinatensystem verwendet, um geometrische Inkonsistenzen zu vermeiden.</a:t>
            </a:r>
          </a:p>
        </p:txBody>
      </p:sp>
      <p:sp>
        <p:nvSpPr>
          <p:cNvPr id="4" name="Foliennummernplatzhalter 3"/>
          <p:cNvSpPr>
            <a:spLocks noGrp="1"/>
          </p:cNvSpPr>
          <p:nvPr>
            <p:ph type="sldNum" sz="quarter" idx="5"/>
          </p:nvPr>
        </p:nvSpPr>
        <p:spPr/>
        <p:txBody>
          <a:bodyPr/>
          <a:lstStyle/>
          <a:p>
            <a:fld id="{AD02B20E-0E3C-4A58-B729-B35C8F01EEF4}" type="slidenum">
              <a:rPr lang="de-DE" smtClean="0"/>
              <a:t>26</a:t>
            </a:fld>
            <a:endParaRPr lang="de-DE"/>
          </a:p>
        </p:txBody>
      </p:sp>
    </p:spTree>
    <p:extLst>
      <p:ext uri="{BB962C8B-B14F-4D97-AF65-F5344CB8AC3E}">
        <p14:creationId xmlns:p14="http://schemas.microsoft.com/office/powerpoint/2010/main" val="3470017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27</a:t>
            </a:fld>
            <a:endParaRPr lang="de-DE"/>
          </a:p>
        </p:txBody>
      </p:sp>
    </p:spTree>
    <p:extLst>
      <p:ext uri="{BB962C8B-B14F-4D97-AF65-F5344CB8AC3E}">
        <p14:creationId xmlns:p14="http://schemas.microsoft.com/office/powerpoint/2010/main" val="95032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physikalischen Zusammenhänge werden im Projekt mathematisch so umgeformt,</a:t>
            </a:r>
          </a:p>
          <a:p>
            <a:r>
              <a:rPr lang="de-DE" dirty="0"/>
              <a:t>dass sie effizient numerisch berechnet werden können.</a:t>
            </a:r>
          </a:p>
          <a:p>
            <a:r>
              <a:rPr lang="de-DE" dirty="0"/>
              <a:t>Insbesondere werden Winkelbeschreibungen durch Vektordarstellungen ersetzt,</a:t>
            </a:r>
          </a:p>
          <a:p>
            <a:r>
              <a:rPr lang="de-DE" dirty="0"/>
              <a:t>sodass Leistungen über Skalarprodukte und zeitdiskrete Integration bestimmt werden können.</a:t>
            </a:r>
          </a:p>
        </p:txBody>
      </p:sp>
      <p:sp>
        <p:nvSpPr>
          <p:cNvPr id="4" name="Foliennummernplatzhalter 3"/>
          <p:cNvSpPr>
            <a:spLocks noGrp="1"/>
          </p:cNvSpPr>
          <p:nvPr>
            <p:ph type="sldNum" sz="quarter" idx="5"/>
          </p:nvPr>
        </p:nvSpPr>
        <p:spPr/>
        <p:txBody>
          <a:bodyPr/>
          <a:lstStyle/>
          <a:p>
            <a:fld id="{9BB10272-271B-4CB7-8A8D-E6B767B6EBBA}" type="slidenum">
              <a:rPr lang="de-DE" smtClean="0"/>
              <a:t>4</a:t>
            </a:fld>
            <a:endParaRPr lang="de-DE"/>
          </a:p>
        </p:txBody>
      </p:sp>
    </p:spTree>
    <p:extLst>
      <p:ext uri="{BB962C8B-B14F-4D97-AF65-F5344CB8AC3E}">
        <p14:creationId xmlns:p14="http://schemas.microsoft.com/office/powerpoint/2010/main" val="157549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Leistung des Solarmoduls folgt einem einfachen </a:t>
            </a:r>
            <a:r>
              <a:rPr lang="de-DE" dirty="0" err="1"/>
              <a:t>Kosinusmodell</a:t>
            </a:r>
            <a:r>
              <a:rPr lang="de-DE" dirty="0"/>
              <a:t>,</a:t>
            </a:r>
          </a:p>
          <a:p>
            <a:r>
              <a:rPr lang="de-DE" dirty="0"/>
              <a:t>wobei der Winkel zwischen Sonnenstrahlung und Modulnormalen entscheidend ist.</a:t>
            </a:r>
          </a:p>
          <a:p>
            <a:r>
              <a:rPr lang="de-DE" dirty="0"/>
              <a:t>Die Tagesenergie ergibt sich anschließend durch zeitliche Integration der Leistung zwischen </a:t>
            </a:r>
            <a:r>
              <a:rPr lang="de-DE" dirty="0" err="1"/>
              <a:t>Sonnenauf</a:t>
            </a:r>
            <a:r>
              <a:rPr lang="de-DE" dirty="0"/>
              <a:t>- und -untergang.</a:t>
            </a:r>
          </a:p>
        </p:txBody>
      </p:sp>
      <p:sp>
        <p:nvSpPr>
          <p:cNvPr id="4" name="Foliennummernplatzhalter 3"/>
          <p:cNvSpPr>
            <a:spLocks noGrp="1"/>
          </p:cNvSpPr>
          <p:nvPr>
            <p:ph type="sldNum" sz="quarter" idx="5"/>
          </p:nvPr>
        </p:nvSpPr>
        <p:spPr/>
        <p:txBody>
          <a:bodyPr/>
          <a:lstStyle/>
          <a:p>
            <a:fld id="{9BB10272-271B-4CB7-8A8D-E6B767B6EBBA}" type="slidenum">
              <a:rPr lang="de-DE" smtClean="0"/>
              <a:t>5</a:t>
            </a:fld>
            <a:endParaRPr lang="de-DE"/>
          </a:p>
        </p:txBody>
      </p:sp>
    </p:spTree>
    <p:extLst>
      <p:ext uri="{BB962C8B-B14F-4D97-AF65-F5344CB8AC3E}">
        <p14:creationId xmlns:p14="http://schemas.microsoft.com/office/powerpoint/2010/main" val="8480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Software ist modular aufgebaut.</a:t>
            </a:r>
          </a:p>
          <a:p>
            <a:r>
              <a:rPr lang="de-DE" dirty="0"/>
              <a:t>Die zentrale Logik befindet sich in der </a:t>
            </a:r>
            <a:r>
              <a:rPr lang="de-DE" dirty="0" err="1"/>
              <a:t>SolarLib</a:t>
            </a:r>
            <a:r>
              <a:rPr lang="de-DE" dirty="0"/>
              <a:t>, während die einzelnen Aufgaben in separaten Task-Skripten umgesetzt sind.</a:t>
            </a:r>
          </a:p>
          <a:p>
            <a:endParaRPr lang="de-DE" dirty="0"/>
          </a:p>
          <a:p>
            <a:r>
              <a:rPr lang="de-DE" dirty="0"/>
              <a:t>Für eine effiziente Berechnung wird stark auf Vektorisierung gesetzt, das heißt auf Matrix- und Vektoroperationen statt auf Schleifen, was in MATLAB deutlich schneller ist.</a:t>
            </a:r>
          </a:p>
          <a:p>
            <a:endParaRPr lang="de-DE" dirty="0"/>
          </a:p>
          <a:p>
            <a:r>
              <a:rPr lang="de-DE" dirty="0"/>
              <a:t>Zusätzlich wird ein Caching-System verwendet, bei dem Sonnenbahnen vorab berechnet und mehrfach genutzt werden.</a:t>
            </a:r>
          </a:p>
          <a:p>
            <a:r>
              <a:rPr lang="de-DE" dirty="0"/>
              <a:t>Dadurch können insbesondere Optimierungsaufgaben erheblich beschleunigt werden. ZUVOR PROBLEMATISCH LANGE LAUFZEIT</a:t>
            </a:r>
          </a:p>
        </p:txBody>
      </p:sp>
      <p:sp>
        <p:nvSpPr>
          <p:cNvPr id="4" name="Foliennummernplatzhalter 3"/>
          <p:cNvSpPr>
            <a:spLocks noGrp="1"/>
          </p:cNvSpPr>
          <p:nvPr>
            <p:ph type="sldNum" sz="quarter" idx="5"/>
          </p:nvPr>
        </p:nvSpPr>
        <p:spPr/>
        <p:txBody>
          <a:bodyPr/>
          <a:lstStyle/>
          <a:p>
            <a:fld id="{AD02B20E-0E3C-4A58-B729-B35C8F01EEF4}" type="slidenum">
              <a:rPr lang="de-DE" smtClean="0"/>
              <a:t>6</a:t>
            </a:fld>
            <a:endParaRPr lang="de-DE"/>
          </a:p>
        </p:txBody>
      </p:sp>
    </p:spTree>
    <p:extLst>
      <p:ext uri="{BB962C8B-B14F-4D97-AF65-F5344CB8AC3E}">
        <p14:creationId xmlns:p14="http://schemas.microsoft.com/office/powerpoint/2010/main" val="3219604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„Das Projekt ist klar modular aufgebaut.</a:t>
            </a:r>
            <a:br>
              <a:rPr lang="de-DE" dirty="0"/>
            </a:br>
            <a:r>
              <a:rPr lang="de-DE" sz="1200" kern="1200" dirty="0" err="1">
                <a:solidFill>
                  <a:schemeClr val="tx1"/>
                </a:solidFill>
                <a:latin typeface="+mn-lt"/>
                <a:ea typeface="+mn-ea"/>
                <a:cs typeface="+mn-cs"/>
              </a:rPr>
              <a:t>run_project.m</a:t>
            </a:r>
            <a:r>
              <a:rPr lang="de-DE" dirty="0"/>
              <a:t> fungiert als zentraler Einstiegspunkt und steuert den gesamten Ablauf.</a:t>
            </a:r>
            <a:br>
              <a:rPr lang="de-DE" dirty="0"/>
            </a:br>
            <a:r>
              <a:rPr lang="de-DE" dirty="0"/>
              <a:t>Die einzelnen Aufgaben sind in Task-Skripte ausgelagert, die jeweils eine konkrete Aufgabenstellung umsetzen – von der Grundlagenanalyse bis zur Optimierung und Wirtschaftlichkeitsbewertung.</a:t>
            </a:r>
            <a:br>
              <a:rPr lang="de-DE" dirty="0"/>
            </a:br>
            <a:r>
              <a:rPr lang="de-DE" dirty="0"/>
              <a:t>Die gesamte physikalische Modellierung und numerische Berechnung ist in </a:t>
            </a:r>
            <a:r>
              <a:rPr lang="de-DE" sz="1200" kern="1200" dirty="0" err="1">
                <a:solidFill>
                  <a:schemeClr val="tx1"/>
                </a:solidFill>
                <a:latin typeface="+mn-lt"/>
                <a:ea typeface="+mn-ea"/>
                <a:cs typeface="+mn-cs"/>
              </a:rPr>
              <a:t>SolarLib.m</a:t>
            </a:r>
            <a:r>
              <a:rPr lang="de-DE" dirty="0"/>
              <a:t> gekapselt, wodurch Code mehrfach genutzt, übersichtlich gehalten und performant ausgeführt werden kann.</a:t>
            </a:r>
            <a:br>
              <a:rPr lang="de-DE" dirty="0"/>
            </a:br>
            <a:r>
              <a:rPr lang="de-DE" dirty="0"/>
              <a:t>Externe Daten und Ergebnisse sind bewusst getrennt gespeichert.“</a:t>
            </a:r>
          </a:p>
        </p:txBody>
      </p:sp>
      <p:sp>
        <p:nvSpPr>
          <p:cNvPr id="4" name="Foliennummernplatzhalter 3"/>
          <p:cNvSpPr>
            <a:spLocks noGrp="1"/>
          </p:cNvSpPr>
          <p:nvPr>
            <p:ph type="sldNum" sz="quarter" idx="5"/>
          </p:nvPr>
        </p:nvSpPr>
        <p:spPr/>
        <p:txBody>
          <a:bodyPr/>
          <a:lstStyle/>
          <a:p>
            <a:fld id="{9BB10272-271B-4CB7-8A8D-E6B767B6EBBA}" type="slidenum">
              <a:rPr lang="de-DE" smtClean="0"/>
              <a:t>7</a:t>
            </a:fld>
            <a:endParaRPr lang="de-DE"/>
          </a:p>
        </p:txBody>
      </p:sp>
    </p:spTree>
    <p:extLst>
      <p:ext uri="{BB962C8B-B14F-4D97-AF65-F5344CB8AC3E}">
        <p14:creationId xmlns:p14="http://schemas.microsoft.com/office/powerpoint/2010/main" val="2189666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8</a:t>
            </a:fld>
            <a:endParaRPr lang="de-DE"/>
          </a:p>
        </p:txBody>
      </p:sp>
    </p:spTree>
    <p:extLst>
      <p:ext uri="{BB962C8B-B14F-4D97-AF65-F5344CB8AC3E}">
        <p14:creationId xmlns:p14="http://schemas.microsoft.com/office/powerpoint/2010/main" val="917235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9</a:t>
            </a:fld>
            <a:endParaRPr lang="de-DE"/>
          </a:p>
        </p:txBody>
      </p:sp>
    </p:spTree>
    <p:extLst>
      <p:ext uri="{BB962C8B-B14F-4D97-AF65-F5344CB8AC3E}">
        <p14:creationId xmlns:p14="http://schemas.microsoft.com/office/powerpoint/2010/main" val="395503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r>
              <a:rPr lang="de-DE" dirty="0"/>
              <a:t>MAN SIEHT EINFACHE SONNENZEIT UM 12:00 UHR</a:t>
            </a:r>
          </a:p>
        </p:txBody>
      </p:sp>
      <p:sp>
        <p:nvSpPr>
          <p:cNvPr id="4" name="Foliennummernplatzhalter 3"/>
          <p:cNvSpPr>
            <a:spLocks noGrp="1"/>
          </p:cNvSpPr>
          <p:nvPr>
            <p:ph type="sldNum" sz="quarter" idx="5"/>
          </p:nvPr>
        </p:nvSpPr>
        <p:spPr/>
        <p:txBody>
          <a:bodyPr/>
          <a:lstStyle/>
          <a:p>
            <a:fld id="{AD02B20E-0E3C-4A58-B729-B35C8F01EEF4}" type="slidenum">
              <a:rPr lang="de-DE" smtClean="0"/>
              <a:t>10</a:t>
            </a:fld>
            <a:endParaRPr lang="de-DE"/>
          </a:p>
        </p:txBody>
      </p:sp>
    </p:spTree>
    <p:extLst>
      <p:ext uri="{BB962C8B-B14F-4D97-AF65-F5344CB8AC3E}">
        <p14:creationId xmlns:p14="http://schemas.microsoft.com/office/powerpoint/2010/main" val="1095676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mailto:office@mci.edu"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Inhaltsverzeichnis">
    <p:bg>
      <p:bgPr>
        <a:blipFill rotWithShape="0">
          <a:blip r:embed="rId2"/>
          <a:stretch/>
        </a:blipFill>
        <a:effectLst/>
      </p:bgPr>
    </p:bg>
    <p:spTree>
      <p:nvGrpSpPr>
        <p:cNvPr id="1" name=""/>
        <p:cNvGrpSpPr/>
        <p:nvPr/>
      </p:nvGrpSpPr>
      <p:grpSpPr>
        <a:xfrm>
          <a:off x="0" y="0"/>
          <a:ext cx="0" cy="0"/>
          <a:chOff x="0" y="0"/>
          <a:chExt cx="0" cy="0"/>
        </a:xfrm>
      </p:grpSpPr>
      <p:pic>
        <p:nvPicPr>
          <p:cNvPr id="4" name="Grafik 6"/>
          <p:cNvPicPr/>
          <p:nvPr/>
        </p:nvPicPr>
        <p:blipFill>
          <a:blip r:embed="rId3"/>
          <a:stretch/>
        </p:blipFill>
        <p:spPr>
          <a:xfrm>
            <a:off x="0" y="0"/>
            <a:ext cx="9143280" cy="5714280"/>
          </a:xfrm>
          <a:prstGeom prst="rect">
            <a:avLst/>
          </a:prstGeom>
          <a:noFill/>
          <a:ln w="0">
            <a:noFill/>
          </a:ln>
        </p:spPr>
      </p:pic>
      <p:sp>
        <p:nvSpPr>
          <p:cNvPr id="5"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chemeClr val="lt1"/>
                </a:solidFill>
                <a:effectLst/>
                <a:uFillTx/>
                <a:latin typeface="Noto Sans SemiBold"/>
                <a:ea typeface="Noto Sans SemiBold"/>
              </a:rPr>
              <a:t>Inhalte ergänzen</a:t>
            </a:r>
            <a:endParaRPr lang="de-AT" sz="2800" b="0" u="none" strike="noStrike">
              <a:solidFill>
                <a:srgbClr val="000000"/>
              </a:solidFill>
              <a:effectLst/>
              <a:uFillTx/>
              <a:latin typeface="Arial"/>
            </a:endParaRPr>
          </a:p>
        </p:txBody>
      </p:sp>
      <p:sp>
        <p:nvSpPr>
          <p:cNvPr id="2" name="PlaceHolder 2"/>
          <p:cNvSpPr>
            <a:spLocks noGrp="1"/>
          </p:cNvSpPr>
          <p:nvPr>
            <p:ph type="body"/>
          </p:nvPr>
        </p:nvSpPr>
        <p:spPr>
          <a:xfrm>
            <a:off x="539640" y="1233360"/>
            <a:ext cx="8071200" cy="3855600"/>
          </a:xfrm>
          <a:prstGeom prst="rect">
            <a:avLst/>
          </a:prstGeom>
          <a:noFill/>
          <a:ln w="0">
            <a:noFill/>
          </a:ln>
        </p:spPr>
        <p:txBody>
          <a:bodyPr lIns="0" tIns="0" rIns="0" bIns="0" anchor="t">
            <a:noAutofit/>
          </a:bodyPr>
          <a:lstStyle/>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1</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2</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3</a:t>
            </a:r>
            <a:endParaRPr lang="de-AT" sz="1600" b="0" u="none" strike="noStrike">
              <a:solidFill>
                <a:srgbClr val="000000"/>
              </a:solidFill>
              <a:effectLst/>
              <a:uFillTx/>
              <a:latin typeface="Arial"/>
            </a:endParaRPr>
          </a:p>
        </p:txBody>
      </p:sp>
      <p:sp>
        <p:nvSpPr>
          <p:cNvPr id="3"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ADACA28-1799-4B6C-83FF-344A5C87FA3F}"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lientitel mit Stichpunkten">
    <p:bg>
      <p:bgPr>
        <a:blipFill rotWithShape="0">
          <a:blip r:embed="rId2"/>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4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17DEB91-99A3-421E-A788-2023FC128A3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44" name="PlaceHolder 3"/>
          <p:cNvSpPr>
            <a:spLocks noGrp="1"/>
          </p:cNvSpPr>
          <p:nvPr>
            <p:ph type="ftr" idx="8"/>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Folientitel mit Bild">
    <p:bg>
      <p:bgPr>
        <a:blipFill rotWithShape="0">
          <a:blip r:embed="rId2"/>
          <a:stretch/>
        </a:blipFill>
        <a:effectLst/>
      </p:bgPr>
    </p:bg>
    <p:spTree>
      <p:nvGrpSpPr>
        <p:cNvPr id="1" name=""/>
        <p:cNvGrpSpPr/>
        <p:nvPr/>
      </p:nvGrpSpPr>
      <p:grpSpPr>
        <a:xfrm>
          <a:off x="0" y="0"/>
          <a:ext cx="0" cy="0"/>
          <a:chOff x="0" y="0"/>
          <a:chExt cx="0" cy="0"/>
        </a:xfrm>
      </p:grpSpPr>
      <p:sp>
        <p:nvSpPr>
          <p:cNvPr id="4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30A50264-D388-43E1-80C2-67A6D8BF42D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6" name="PlaceHolder 1"/>
          <p:cNvSpPr>
            <a:spLocks noGrp="1"/>
          </p:cNvSpPr>
          <p:nvPr>
            <p:ph type="title"/>
          </p:nvPr>
        </p:nvSpPr>
        <p:spPr>
          <a:xfrm>
            <a:off x="516960" y="532080"/>
            <a:ext cx="80636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47" name="PlaceHolder 2"/>
          <p:cNvSpPr>
            <a:spLocks noGrp="1"/>
          </p:cNvSpPr>
          <p:nvPr>
            <p:ph type="body"/>
          </p:nvPr>
        </p:nvSpPr>
        <p:spPr>
          <a:xfrm>
            <a:off x="539640" y="1130400"/>
            <a:ext cx="8063640" cy="365328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48" name="PlaceHolder 3"/>
          <p:cNvSpPr>
            <a:spLocks noGrp="1"/>
          </p:cNvSpPr>
          <p:nvPr>
            <p:ph type="body"/>
          </p:nvPr>
        </p:nvSpPr>
        <p:spPr>
          <a:xfrm rot="16200000">
            <a:off x="7754400" y="365976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49" name="PlaceHolder 4"/>
          <p:cNvSpPr>
            <a:spLocks noGrp="1"/>
          </p:cNvSpPr>
          <p:nvPr>
            <p:ph type="ftr" idx="9"/>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Zitat">
    <p:bg>
      <p:bgPr>
        <a:blipFill rotWithShape="0">
          <a:blip r:embed="rId2"/>
          <a:stretch/>
        </a:blipFill>
        <a:effectLst/>
      </p:bgPr>
    </p:bg>
    <p:spTree>
      <p:nvGrpSpPr>
        <p:cNvPr id="1" name=""/>
        <p:cNvGrpSpPr/>
        <p:nvPr/>
      </p:nvGrpSpPr>
      <p:grpSpPr>
        <a:xfrm>
          <a:off x="0" y="0"/>
          <a:ext cx="0" cy="0"/>
          <a:chOff x="0" y="0"/>
          <a:chExt cx="0" cy="0"/>
        </a:xfrm>
      </p:grpSpPr>
      <p:pic>
        <p:nvPicPr>
          <p:cNvPr id="50" name="Grafik 10"/>
          <p:cNvPicPr/>
          <p:nvPr/>
        </p:nvPicPr>
        <p:blipFill>
          <a:blip r:embed="rId3"/>
          <a:stretch/>
        </p:blipFill>
        <p:spPr>
          <a:xfrm>
            <a:off x="0" y="0"/>
            <a:ext cx="9143280" cy="5714280"/>
          </a:xfrm>
          <a:prstGeom prst="rect">
            <a:avLst/>
          </a:prstGeom>
          <a:noFill/>
          <a:ln w="0">
            <a:noFill/>
          </a:ln>
        </p:spPr>
      </p:pic>
      <p:sp>
        <p:nvSpPr>
          <p:cNvPr id="51"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1A2E92D-DEFE-48BA-A5F7-081AE44218C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2" name="PlaceHolder 1"/>
          <p:cNvSpPr>
            <a:spLocks noGrp="1"/>
          </p:cNvSpPr>
          <p:nvPr>
            <p:ph type="body"/>
          </p:nvPr>
        </p:nvSpPr>
        <p:spPr>
          <a:xfrm>
            <a:off x="516960" y="1033560"/>
            <a:ext cx="6070680" cy="345492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„Hier kannst du ein Zitat oder einen längeren Text einfügen, der hervorgehoben werden soll“.</a:t>
            </a:r>
            <a:endParaRPr lang="de-AT" sz="2800" b="0" u="none" strike="noStrike">
              <a:solidFill>
                <a:srgbClr val="000000"/>
              </a:solidFill>
              <a:effectLst/>
              <a:uFillTx/>
              <a:latin typeface="Arial"/>
            </a:endParaRPr>
          </a:p>
        </p:txBody>
      </p:sp>
      <p:sp>
        <p:nvSpPr>
          <p:cNvPr id="53" name="PlaceHolder 2"/>
          <p:cNvSpPr>
            <a:spLocks noGrp="1"/>
          </p:cNvSpPr>
          <p:nvPr>
            <p:ph type="ftr" idx="10"/>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chlussfolie">
    <p:bg>
      <p:bgPr>
        <a:blipFill rotWithShape="0">
          <a:blip r:embed="rId2"/>
          <a:stretch/>
        </a:blipFill>
        <a:effectLst/>
      </p:bgPr>
    </p:bg>
    <p:spTree>
      <p:nvGrpSpPr>
        <p:cNvPr id="1" name=""/>
        <p:cNvGrpSpPr/>
        <p:nvPr/>
      </p:nvGrpSpPr>
      <p:grpSpPr>
        <a:xfrm>
          <a:off x="0" y="0"/>
          <a:ext cx="0" cy="0"/>
          <a:chOff x="0" y="0"/>
          <a:chExt cx="0" cy="0"/>
        </a:xfrm>
      </p:grpSpPr>
      <p:pic>
        <p:nvPicPr>
          <p:cNvPr id="54" name="Grafik 9"/>
          <p:cNvPicPr/>
          <p:nvPr/>
        </p:nvPicPr>
        <p:blipFill>
          <a:blip r:embed="rId3"/>
          <a:stretch/>
        </p:blipFill>
        <p:spPr>
          <a:xfrm>
            <a:off x="0" y="0"/>
            <a:ext cx="9143280" cy="5714280"/>
          </a:xfrm>
          <a:prstGeom prst="rect">
            <a:avLst/>
          </a:prstGeom>
          <a:noFill/>
          <a:ln w="0">
            <a:noFill/>
          </a:ln>
        </p:spPr>
      </p:pic>
      <p:sp>
        <p:nvSpPr>
          <p:cNvPr id="5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140F5F04-5D73-4309-86AA-286ECD4E8C4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6" name="PlaceHolder 1"/>
          <p:cNvSpPr>
            <a:spLocks noGrp="1"/>
          </p:cNvSpPr>
          <p:nvPr>
            <p:ph type="title"/>
          </p:nvPr>
        </p:nvSpPr>
        <p:spPr>
          <a:xfrm>
            <a:off x="524160" y="2693160"/>
            <a:ext cx="8086680" cy="1016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000" b="1" u="none" strike="noStrike">
                <a:solidFill>
                  <a:schemeClr val="lt1"/>
                </a:solidFill>
                <a:effectLst/>
                <a:uFillTx/>
                <a:latin typeface="Noto Sans SemiBold"/>
                <a:ea typeface="Noto Sans SemiBold"/>
              </a:rPr>
              <a:t>MCI | Die Unternehmerische Hochschule®</a:t>
            </a:r>
            <a:br>
              <a:rPr sz="2000"/>
            </a:br>
            <a:r>
              <a:rPr lang="de-DE" sz="2000" b="1" u="none" strike="noStrike">
                <a:solidFill>
                  <a:schemeClr val="lt1"/>
                </a:solidFill>
                <a:effectLst/>
                <a:uFillTx/>
                <a:latin typeface="Noto Sans SemiBold"/>
                <a:ea typeface="Noto Sans SemiBold"/>
              </a:rPr>
              <a:t>MCI | The Entrepreneurial School®</a:t>
            </a:r>
            <a:endParaRPr lang="de-AT" sz="2000" b="0" u="none" strike="noStrike">
              <a:solidFill>
                <a:srgbClr val="000000"/>
              </a:solidFill>
              <a:effectLst/>
              <a:uFillTx/>
              <a:latin typeface="Arial"/>
            </a:endParaRPr>
          </a:p>
        </p:txBody>
      </p:sp>
      <p:sp>
        <p:nvSpPr>
          <p:cNvPr id="57" name="PlaceHolder 2"/>
          <p:cNvSpPr>
            <a:spLocks noGrp="1"/>
          </p:cNvSpPr>
          <p:nvPr>
            <p:ph type="body"/>
          </p:nvPr>
        </p:nvSpPr>
        <p:spPr>
          <a:xfrm>
            <a:off x="532440" y="3710160"/>
            <a:ext cx="3744360" cy="1073880"/>
          </a:xfrm>
          <a:prstGeom prst="rect">
            <a:avLst/>
          </a:prstGeom>
          <a:noFill/>
          <a:ln w="0">
            <a:noFill/>
          </a:ln>
        </p:spPr>
        <p:txBody>
          <a:bodyPr lIns="0" tIns="0" rIns="0" bIns="0" anchor="t">
            <a:noAutofit/>
          </a:bodyPr>
          <a:lstStyle/>
          <a:p>
            <a:pPr indent="0" defTabSz="685800">
              <a:lnSpc>
                <a:spcPct val="121000"/>
              </a:lnSpc>
              <a:buNone/>
              <a:tabLst>
                <a:tab pos="0" algn="l"/>
              </a:tabLst>
            </a:pPr>
            <a:r>
              <a:rPr lang="de-AT" sz="1400" b="0" u="none" strike="noStrike">
                <a:solidFill>
                  <a:schemeClr val="lt1"/>
                </a:solidFill>
                <a:effectLst/>
                <a:uFillTx/>
                <a:latin typeface="Noto Sans"/>
                <a:ea typeface="Noto Sans"/>
              </a:rPr>
              <a:t>Universitaetsstrasse 15</a:t>
            </a:r>
            <a:br>
              <a:rPr sz="1400"/>
            </a:br>
            <a:r>
              <a:rPr lang="de-AT" sz="1400" b="0" u="none" strike="noStrike">
                <a:solidFill>
                  <a:schemeClr val="lt1"/>
                </a:solidFill>
                <a:effectLst/>
                <a:uFillTx/>
                <a:latin typeface="Noto Sans"/>
                <a:ea typeface="Noto Sans"/>
              </a:rPr>
              <a:t>A-6020 Innsbruck</a:t>
            </a:r>
            <a:br>
              <a:rPr sz="1400"/>
            </a:br>
            <a:r>
              <a:rPr lang="de-AT" sz="1400" b="0" u="none" strike="noStrike">
                <a:solidFill>
                  <a:schemeClr val="lt1"/>
                </a:solidFill>
                <a:effectLst/>
                <a:uFillTx/>
                <a:latin typeface="Noto Sans"/>
                <a:ea typeface="Noto Sans"/>
              </a:rPr>
              <a:t>+43 512 2070</a:t>
            </a:r>
            <a:br>
              <a:rPr sz="1400"/>
            </a:br>
            <a:r>
              <a:rPr lang="de-AT" sz="1400" b="0" u="sng" strike="noStrike">
                <a:solidFill>
                  <a:schemeClr val="lt1"/>
                </a:solidFill>
                <a:effectLst/>
                <a:uFillTx/>
                <a:latin typeface="Noto Sans"/>
                <a:ea typeface="Noto Sans"/>
                <a:hlinkClick r:id="rId4"/>
              </a:rPr>
              <a:t>office@mci.edu</a:t>
            </a:r>
            <a:endParaRPr lang="de-AT" sz="1400" b="0" u="none" strike="noStrike">
              <a:solidFill>
                <a:srgbClr val="000000"/>
              </a:solidFill>
              <a:effectLst/>
              <a:uFillTx/>
              <a:latin typeface="Arial"/>
            </a:endParaRPr>
          </a:p>
        </p:txBody>
      </p:sp>
      <p:sp>
        <p:nvSpPr>
          <p:cNvPr id="58" name="PlaceHolder 3"/>
          <p:cNvSpPr>
            <a:spLocks noGrp="1"/>
          </p:cNvSpPr>
          <p:nvPr>
            <p:ph type="ftr" idx="11"/>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elfolie Bildvariante 2">
    <p:bg>
      <p:bgPr>
        <a:blipFill rotWithShape="0">
          <a:blip r:embed="rId2"/>
          <a:stretch/>
        </a:blipFill>
        <a:effectLst/>
      </p:bgPr>
    </p:bg>
    <p:spTree>
      <p:nvGrpSpPr>
        <p:cNvPr id="1" name=""/>
        <p:cNvGrpSpPr/>
        <p:nvPr/>
      </p:nvGrpSpPr>
      <p:grpSpPr>
        <a:xfrm>
          <a:off x="0" y="0"/>
          <a:ext cx="0" cy="0"/>
          <a:chOff x="0" y="0"/>
          <a:chExt cx="0" cy="0"/>
        </a:xfrm>
      </p:grpSpPr>
      <p:sp>
        <p:nvSpPr>
          <p:cNvPr id="59"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60"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elfolie LV">
    <p:bg>
      <p:bgPr>
        <a:solidFill>
          <a:schemeClr val="lt1"/>
        </a:solidFill>
        <a:effectLst/>
      </p:bgPr>
    </p:bg>
    <p:spTree>
      <p:nvGrpSpPr>
        <p:cNvPr id="1" name=""/>
        <p:cNvGrpSpPr/>
        <p:nvPr/>
      </p:nvGrpSpPr>
      <p:grpSpPr>
        <a:xfrm>
          <a:off x="0" y="0"/>
          <a:ext cx="0" cy="0"/>
          <a:chOff x="0" y="0"/>
          <a:chExt cx="0" cy="0"/>
        </a:xfrm>
      </p:grpSpPr>
      <p:pic>
        <p:nvPicPr>
          <p:cNvPr id="61" name="Grafik 3"/>
          <p:cNvPicPr/>
          <p:nvPr/>
        </p:nvPicPr>
        <p:blipFill>
          <a:blip r:embed="rId2"/>
          <a:stretch/>
        </p:blipFill>
        <p:spPr>
          <a:xfrm>
            <a:off x="0" y="-2880"/>
            <a:ext cx="9143280" cy="5717160"/>
          </a:xfrm>
          <a:prstGeom prst="rect">
            <a:avLst/>
          </a:prstGeom>
          <a:blipFill rotWithShape="0">
            <a:blip r:embed="rId3"/>
            <a:stretch/>
          </a:blipFill>
          <a:ln w="0">
            <a:noFill/>
          </a:ln>
        </p:spPr>
      </p:pic>
      <p:sp>
        <p:nvSpPr>
          <p:cNvPr id="62"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000000"/>
              </a:solidFill>
              <a:effectLst/>
              <a:uFillTx/>
              <a:latin typeface="Arial"/>
            </a:endParaRPr>
          </a:p>
        </p:txBody>
      </p:sp>
      <p:sp>
        <p:nvSpPr>
          <p:cNvPr id="63"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dk1"/>
                </a:solidFill>
                <a:effectLst/>
                <a:uFillTx/>
                <a:latin typeface="Noto Sans"/>
                <a:ea typeface="Noto Sans"/>
              </a:rPr>
              <a:t>Verfasser:in | Titel LV oder ähnliches kann hier eingegeben werden</a:t>
            </a:r>
            <a:endParaRPr lang="de-AT" sz="1200" b="0" u="none" strike="noStrike">
              <a:solidFill>
                <a:srgbClr val="000000"/>
              </a:solidFill>
              <a:effectLst/>
              <a:uFillTx/>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Folientitel mit Stichpunkten__">
    <p:bg>
      <p:bgPr>
        <a:blipFill rotWithShape="0">
          <a:blip r:embed="rId2"/>
          <a:stretch/>
        </a:blip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6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44EA79B-7178-44D4-9371-9A994955B06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6"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67" name="PlaceHolder 3"/>
          <p:cNvSpPr>
            <a:spLocks noGrp="1"/>
          </p:cNvSpPr>
          <p:nvPr>
            <p:ph type="ftr" idx="1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Abschnittsüberschrift">
    <p:bg>
      <p:bgPr>
        <a:blipFill rotWithShape="0">
          <a:blip r:embed="rId2"/>
          <a:stretch/>
        </a:blipFill>
        <a:effectLst/>
      </p:bgPr>
    </p:bg>
    <p:spTree>
      <p:nvGrpSpPr>
        <p:cNvPr id="1" name=""/>
        <p:cNvGrpSpPr/>
        <p:nvPr/>
      </p:nvGrpSpPr>
      <p:grpSpPr>
        <a:xfrm>
          <a:off x="0" y="0"/>
          <a:ext cx="0" cy="0"/>
          <a:chOff x="0" y="0"/>
          <a:chExt cx="0" cy="0"/>
        </a:xfrm>
      </p:grpSpPr>
      <p:pic>
        <p:nvPicPr>
          <p:cNvPr id="4" name="Grafik 7"/>
          <p:cNvPicPr/>
          <p:nvPr/>
        </p:nvPicPr>
        <p:blipFill>
          <a:blip r:embed="rId3"/>
          <a:stretch/>
        </p:blipFill>
        <p:spPr>
          <a:xfrm>
            <a:off x="0" y="0"/>
            <a:ext cx="9143280" cy="5714280"/>
          </a:xfrm>
          <a:prstGeom prst="rect">
            <a:avLst/>
          </a:prstGeom>
          <a:noFill/>
          <a:ln w="0">
            <a:noFill/>
          </a:ln>
        </p:spPr>
      </p:pic>
      <p:sp>
        <p:nvSpPr>
          <p:cNvPr id="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BE6F7CE7-77F0-4599-984B-1660570B4CB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 name="PlaceHolder 1"/>
          <p:cNvSpPr>
            <a:spLocks noGrp="1"/>
          </p:cNvSpPr>
          <p:nvPr>
            <p:ph type="body"/>
          </p:nvPr>
        </p:nvSpPr>
        <p:spPr>
          <a:xfrm>
            <a:off x="539640" y="1177560"/>
            <a:ext cx="3744360" cy="3268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lt1"/>
                </a:solidFill>
                <a:effectLst/>
                <a:uFillTx/>
                <a:latin typeface="Noto Sans"/>
                <a:ea typeface="Noto Sans"/>
              </a:rPr>
              <a:t>Kapitel XX</a:t>
            </a:r>
            <a:endParaRPr lang="de-AT" sz="1600" b="0" u="none" strike="noStrike">
              <a:solidFill>
                <a:srgbClr val="000000"/>
              </a:solidFill>
              <a:effectLst/>
              <a:uFillTx/>
              <a:latin typeface="Arial"/>
            </a:endParaRPr>
          </a:p>
        </p:txBody>
      </p:sp>
      <p:sp>
        <p:nvSpPr>
          <p:cNvPr id="7" name="PlaceHolder 2"/>
          <p:cNvSpPr>
            <a:spLocks noGrp="1"/>
          </p:cNvSpPr>
          <p:nvPr>
            <p:ph type="body"/>
          </p:nvPr>
        </p:nvSpPr>
        <p:spPr>
          <a:xfrm>
            <a:off x="516960" y="1874520"/>
            <a:ext cx="6070680" cy="288756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Titel Kapitel</a:t>
            </a:r>
            <a:endParaRPr lang="de-AT" sz="2800" b="0" u="none" strike="noStrike">
              <a:solidFill>
                <a:srgbClr val="000000"/>
              </a:solidFill>
              <a:effectLst/>
              <a:uFillTx/>
              <a:latin typeface="Arial"/>
            </a:endParaRPr>
          </a:p>
        </p:txBody>
      </p:sp>
      <p:sp>
        <p:nvSpPr>
          <p:cNvPr id="8" name="PlaceHolder 3"/>
          <p:cNvSpPr>
            <a:spLocks noGrp="1"/>
          </p:cNvSpPr>
          <p:nvPr>
            <p:ph type="ftr" idx="1"/>
          </p:nvPr>
        </p:nvSpPr>
        <p:spPr>
          <a:xfrm>
            <a:off x="445320" y="5057280"/>
            <a:ext cx="8165520" cy="15804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 Textspalten mit Stichpunkten">
    <p:bg>
      <p:bgPr>
        <a:blipFill rotWithShape="0">
          <a:blip r:embed="rId2"/>
          <a:stretch/>
        </a:blipFill>
        <a:effectLst/>
      </p:bgPr>
    </p:bg>
    <p:spTree>
      <p:nvGrpSpPr>
        <p:cNvPr id="1" name=""/>
        <p:cNvGrpSpPr/>
        <p:nvPr/>
      </p:nvGrpSpPr>
      <p:grpSpPr>
        <a:xfrm>
          <a:off x="0" y="0"/>
          <a:ext cx="0" cy="0"/>
          <a:chOff x="0" y="0"/>
          <a:chExt cx="0" cy="0"/>
        </a:xfrm>
      </p:grpSpPr>
      <p:sp>
        <p:nvSpPr>
          <p:cNvPr id="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83BB5743-4928-4A9E-90E2-05603DD0727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0"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1"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2" name="PlaceHolder 3"/>
          <p:cNvSpPr>
            <a:spLocks noGrp="1"/>
          </p:cNvSpPr>
          <p:nvPr>
            <p:ph type="body"/>
          </p:nvPr>
        </p:nvSpPr>
        <p:spPr>
          <a:xfrm>
            <a:off x="485928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3" name="PlaceHolder 4"/>
          <p:cNvSpPr>
            <a:spLocks noGrp="1"/>
          </p:cNvSpPr>
          <p:nvPr>
            <p:ph type="ftr" idx="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 Textspalten mit Fließtext">
    <p:bg>
      <p:bgPr>
        <a:blipFill rotWithShape="0">
          <a:blip r:embed="rId2"/>
          <a:stretch/>
        </a:blip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5" name="PlaceHolder 2"/>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6" name="PlaceHolder 3"/>
          <p:cNvSpPr>
            <a:spLocks noGrp="1"/>
          </p:cNvSpPr>
          <p:nvPr>
            <p:ph type="body"/>
          </p:nvPr>
        </p:nvSpPr>
        <p:spPr>
          <a:xfrm>
            <a:off x="485928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9833CC9-0BC6-4E0B-9B22-C2240C91B25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8" name="PlaceHolder 4"/>
          <p:cNvSpPr>
            <a:spLocks noGrp="1"/>
          </p:cNvSpPr>
          <p:nvPr>
            <p:ph type="ftr" idx="3"/>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 Spalten - Stichpunke und Bild">
    <p:bg>
      <p:bgPr>
        <a:blipFill rotWithShape="0">
          <a:blip r:embed="rId2"/>
          <a:stretch/>
        </a:blip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0"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21" name="PlaceHolder 3"/>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C300EEA5-3A61-455B-B26C-695DB4AF38A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3" name="PlaceHolder 4"/>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4" name="PlaceHolder 5"/>
          <p:cNvSpPr>
            <a:spLocks noGrp="1"/>
          </p:cNvSpPr>
          <p:nvPr>
            <p:ph type="ftr" idx="4"/>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 Spalten - Fließtext und Bild">
    <p:bg>
      <p:bgPr>
        <a:blipFill rotWithShape="0">
          <a:blip r:embed="rId2"/>
          <a:stretch/>
        </a:blip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6" name="PlaceHolder 2"/>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D5A2A61E-22D9-4541-A775-EC2EEC8274E9}"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8" name="PlaceHolder 3"/>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9" name="PlaceHolder 4"/>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0" name="PlaceHolder 5"/>
          <p:cNvSpPr>
            <a:spLocks noGrp="1"/>
          </p:cNvSpPr>
          <p:nvPr>
            <p:ph type="ftr" idx="5"/>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Folientitel mit Stichpunkten_">
    <p:bg>
      <p:bgPr>
        <a:blipFill rotWithShape="0">
          <a:blip r:embed="rId2"/>
          <a:stretch/>
        </a:blip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FA178E3-4010-4308-BFB1-CBBB22593A1D}"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3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34" name="PlaceHolder 3"/>
          <p:cNvSpPr>
            <a:spLocks noGrp="1"/>
          </p:cNvSpPr>
          <p:nvPr>
            <p:ph type="ftr" idx="6"/>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elfolie Bildvariante 1">
    <p:bg>
      <p:bgPr>
        <a:blipFill rotWithShape="0">
          <a:blip r:embed="rId2"/>
          <a:stretch/>
        </a:blipFill>
        <a:effectLst/>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36"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Folientitel mit Fließtext">
    <p:bg>
      <p:bgPr>
        <a:blipFill rotWithShape="0">
          <a:blip r:embed="rId2"/>
          <a:stretch/>
        </a:blip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8"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0C493DE3-0268-4EE0-8301-579215D86066}"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0" name="PlaceHolder 3"/>
          <p:cNvSpPr>
            <a:spLocks noGrp="1"/>
          </p:cNvSpPr>
          <p:nvPr>
            <p:ph type="ftr" idx="7"/>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Ausrichtung einer PV Anlage</a:t>
            </a:r>
            <a:endParaRPr lang="de-AT" sz="2800" b="0" u="none" strike="noStrike">
              <a:solidFill>
                <a:srgbClr val="000000"/>
              </a:solidFill>
              <a:effectLst/>
              <a:uFillTx/>
              <a:latin typeface="Arial"/>
            </a:endParaRPr>
          </a:p>
        </p:txBody>
      </p:sp>
      <p:pic>
        <p:nvPicPr>
          <p:cNvPr id="69" name="Grafik 68"/>
          <p:cNvPicPr/>
          <p:nvPr/>
        </p:nvPicPr>
        <p:blipFill>
          <a:blip r:embed="rId2"/>
          <a:stretch/>
        </p:blipFill>
        <p:spPr>
          <a:xfrm>
            <a:off x="1620000" y="1080000"/>
            <a:ext cx="5670000" cy="3779640"/>
          </a:xfrm>
          <a:prstGeom prst="rect">
            <a:avLst/>
          </a:prstGeom>
          <a:noFill/>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el 1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7" name="Rechteck 86"/>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88" name="Grafik 87"/>
          <p:cNvPicPr/>
          <p:nvPr/>
        </p:nvPicPr>
        <p:blipFill>
          <a:blip r:embed="rId3"/>
          <a:stretch/>
        </p:blipFill>
        <p:spPr>
          <a:xfrm>
            <a:off x="564840" y="1544400"/>
            <a:ext cx="5915160" cy="349560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el 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0" name="Rechteck 89"/>
          <p:cNvSpPr/>
          <p:nvPr/>
        </p:nvSpPr>
        <p:spPr>
          <a:xfrm>
            <a:off x="541800" y="1134360"/>
            <a:ext cx="840708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Es wird ein Einheitsvektor erstellt, welcher von Innsbruck zur Sonne zeigt.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Höhenwinkel und Azimut wird berechnet, nach 12 Uhr wird Himmelsrichtung gespiegelt damit die Sonne im Westen steht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E</a:t>
            </a:r>
            <a:r>
              <a:rPr lang="de-AT" sz="1800" b="0" u="none" strike="noStrike" dirty="0">
                <a:solidFill>
                  <a:srgbClr val="000000"/>
                </a:solidFill>
                <a:effectLst/>
                <a:uFillTx/>
                <a:latin typeface="Arial"/>
              </a:rPr>
              <a:t>in Einheitsvektor mit den Richtungen Nord, Ost und Oben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pic>
        <p:nvPicPr>
          <p:cNvPr id="2" name="Grafik 1">
            <a:extLst>
              <a:ext uri="{FF2B5EF4-FFF2-40B4-BE49-F238E27FC236}">
                <a16:creationId xmlns:a16="http://schemas.microsoft.com/office/drawing/2014/main" id="{517ED13D-B70D-6A10-8E60-42F4DE202630}"/>
              </a:ext>
            </a:extLst>
          </p:cNvPr>
          <p:cNvPicPr/>
          <p:nvPr/>
        </p:nvPicPr>
        <p:blipFill>
          <a:blip r:embed="rId3"/>
          <a:stretch/>
        </p:blipFill>
        <p:spPr>
          <a:xfrm>
            <a:off x="1949580" y="3369305"/>
            <a:ext cx="5591520" cy="145692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el 1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5" name="Rechteck 94"/>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6" name="Grafik 95"/>
          <p:cNvPicPr/>
          <p:nvPr/>
        </p:nvPicPr>
        <p:blipFill>
          <a:blip r:embed="rId3"/>
          <a:stretch/>
        </p:blipFill>
        <p:spPr>
          <a:xfrm rot="1200">
            <a:off x="1065960" y="1793520"/>
            <a:ext cx="7033320" cy="252504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el 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und 4: Tagessummen und Jahressummen</a:t>
            </a:r>
            <a:endParaRPr lang="de-AT" sz="2800" b="0" u="none" strike="noStrike" dirty="0">
              <a:solidFill>
                <a:srgbClr val="000000"/>
              </a:solidFill>
              <a:effectLst/>
              <a:uFillTx/>
              <a:latin typeface="Arial"/>
            </a:endParaRPr>
          </a:p>
        </p:txBody>
      </p:sp>
      <p:sp>
        <p:nvSpPr>
          <p:cNvPr id="98" name="Rechteck 97"/>
          <p:cNvSpPr/>
          <p:nvPr/>
        </p:nvSpPr>
        <p:spPr>
          <a:xfrm>
            <a:off x="368460" y="1085713"/>
            <a:ext cx="8407080" cy="59078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elektrische Energie (in kWh) berechnen, die eine </a:t>
            </a:r>
            <a:r>
              <a:rPr lang="de-AT" sz="1800" b="0" u="none" strike="noStrike" dirty="0" err="1">
                <a:solidFill>
                  <a:srgbClr val="000000"/>
                </a:solidFill>
                <a:effectLst/>
                <a:uFillTx/>
                <a:latin typeface="Arial"/>
              </a:rPr>
              <a:t>flacheund</a:t>
            </a:r>
            <a:r>
              <a:rPr lang="de-AT" sz="1800" b="0" u="none" strike="noStrike" dirty="0">
                <a:solidFill>
                  <a:srgbClr val="000000"/>
                </a:solidFill>
                <a:effectLst/>
                <a:uFillTx/>
                <a:latin typeface="Arial"/>
              </a:rPr>
              <a:t> eine senkrechte Solaranlage an vier bestimmten Tagen im Jahr und über das </a:t>
            </a:r>
            <a:r>
              <a:rPr lang="de-AT" sz="1800" b="0" u="none" strike="noStrike" dirty="0" err="1">
                <a:solidFill>
                  <a:srgbClr val="000000"/>
                </a:solidFill>
                <a:effectLst/>
                <a:uFillTx/>
                <a:latin typeface="Arial"/>
              </a:rPr>
              <a:t>gesammte</a:t>
            </a:r>
            <a:r>
              <a:rPr lang="de-AT" sz="1800" b="0" u="none" strike="noStrike" dirty="0">
                <a:solidFill>
                  <a:srgbClr val="000000"/>
                </a:solidFill>
                <a:effectLst/>
                <a:uFillTx/>
                <a:latin typeface="Arial"/>
              </a:rPr>
              <a:t> Jahr in Innsbruck erzeugt.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Das Panel liegt komplett flach auf dem Boden (Neigung = 0°) und Panel ist komplett senkrecht nach Süden (180°, 90°) . Wir testen dies für den 21. März, Juni, September und Dezember.</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a:t>
            </a:r>
            <a:r>
              <a:rPr lang="de-AT" sz="1800" b="0" u="none" strike="noStrike" dirty="0" err="1">
                <a:solidFill>
                  <a:srgbClr val="000000"/>
                </a:solidFill>
                <a:effectLst/>
                <a:uFillTx/>
                <a:latin typeface="Arial"/>
              </a:rPr>
              <a:t>Sonnenauf</a:t>
            </a:r>
            <a:r>
              <a:rPr lang="de-AT" sz="1800" b="0" u="none" strike="noStrike" dirty="0">
                <a:solidFill>
                  <a:srgbClr val="000000"/>
                </a:solidFill>
                <a:effectLst/>
                <a:uFillTx/>
                <a:latin typeface="Arial"/>
              </a:rPr>
              <a:t>- und -</a:t>
            </a:r>
            <a:r>
              <a:rPr lang="de-AT" sz="1800" b="0" u="none" strike="noStrike" dirty="0" err="1">
                <a:solidFill>
                  <a:srgbClr val="000000"/>
                </a:solidFill>
                <a:effectLst/>
                <a:uFillTx/>
                <a:latin typeface="Arial"/>
              </a:rPr>
              <a:t>unterganszeiten</a:t>
            </a:r>
            <a:r>
              <a:rPr lang="de-AT" sz="1800" b="0" u="none" strike="noStrike" dirty="0">
                <a:solidFill>
                  <a:srgbClr val="000000"/>
                </a:solidFill>
                <a:effectLst/>
                <a:uFillTx/>
                <a:latin typeface="Arial"/>
              </a:rPr>
              <a:t> aus Aufgabe 1 werden genutzt. Für jeden Zeitschritt wird mit dem Einheitsvektor aus Aufgabe 2 berechnet mit wie viel Kraft die Sonne auf das Panel scheint. Zum aufsummieren über den Tag wird </a:t>
            </a:r>
            <a:r>
              <a:rPr lang="de-AT" sz="1800" b="0" i="1" u="none" strike="noStrike" dirty="0" err="1">
                <a:solidFill>
                  <a:srgbClr val="000000"/>
                </a:solidFill>
                <a:effectLst/>
                <a:uFillTx/>
                <a:latin typeface="Arial"/>
              </a:rPr>
              <a:t>trapz</a:t>
            </a:r>
            <a:r>
              <a:rPr lang="de-AT" sz="1800" b="0" u="none" strike="noStrike" dirty="0">
                <a:solidFill>
                  <a:srgbClr val="000000"/>
                </a:solidFill>
                <a:effectLst/>
                <a:uFillTx/>
                <a:latin typeface="Arial"/>
              </a:rPr>
              <a:t> genutzt</a:t>
            </a:r>
            <a:r>
              <a:rPr lang="de-AT" dirty="0">
                <a:solidFill>
                  <a:srgbClr val="000000"/>
                </a:solidFill>
                <a:latin typeface="Arial"/>
              </a:rPr>
              <a:t> und mit </a:t>
            </a:r>
            <a:r>
              <a:rPr lang="de-AT" dirty="0" err="1">
                <a:solidFill>
                  <a:srgbClr val="000000"/>
                </a:solidFill>
                <a:latin typeface="Arial"/>
              </a:rPr>
              <a:t>arrayfun</a:t>
            </a:r>
            <a:r>
              <a:rPr lang="de-AT" dirty="0">
                <a:solidFill>
                  <a:srgbClr val="000000"/>
                </a:solidFill>
                <a:latin typeface="Arial"/>
              </a:rPr>
              <a:t> das </a:t>
            </a:r>
            <a:r>
              <a:rPr lang="de-AT" dirty="0" err="1">
                <a:solidFill>
                  <a:srgbClr val="000000"/>
                </a:solidFill>
                <a:latin typeface="Arial"/>
              </a:rPr>
              <a:t>gesammte</a:t>
            </a:r>
            <a:r>
              <a:rPr lang="de-AT" dirty="0">
                <a:solidFill>
                  <a:srgbClr val="000000"/>
                </a:solidFill>
                <a:latin typeface="Arial"/>
              </a:rPr>
              <a:t> Jahr berechnet</a:t>
            </a: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Tabelle mit den Werten für die 4 gewählten Tage</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el 1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und 4:</a:t>
            </a:r>
            <a:endParaRPr lang="de-AT" sz="2800" b="0" u="none" strike="noStrike" dirty="0">
              <a:solidFill>
                <a:srgbClr val="000000"/>
              </a:solidFill>
              <a:effectLst/>
              <a:uFillTx/>
              <a:latin typeface="Arial"/>
            </a:endParaRPr>
          </a:p>
        </p:txBody>
      </p:sp>
      <p:sp>
        <p:nvSpPr>
          <p:cNvPr id="100" name="Rechteck 99"/>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1" strike="noStrike" dirty="0">
                <a:solidFill>
                  <a:srgbClr val="000000"/>
                </a:solidFill>
                <a:effectLst/>
                <a:uFillTx/>
                <a:latin typeface="Arial"/>
              </a:rPr>
              <a:t>Ergebnisse:</a:t>
            </a:r>
            <a:endParaRPr lang="de-AT" sz="1800" b="1"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2" name="Grafik 1">
            <a:extLst>
              <a:ext uri="{FF2B5EF4-FFF2-40B4-BE49-F238E27FC236}">
                <a16:creationId xmlns:a16="http://schemas.microsoft.com/office/drawing/2014/main" id="{EB076C37-2774-BADE-9773-5345DC3E0807}"/>
              </a:ext>
            </a:extLst>
          </p:cNvPr>
          <p:cNvPicPr/>
          <p:nvPr/>
        </p:nvPicPr>
        <p:blipFill>
          <a:blip r:embed="rId3"/>
          <a:stretch/>
        </p:blipFill>
        <p:spPr>
          <a:xfrm>
            <a:off x="2359260" y="1773360"/>
            <a:ext cx="4772160" cy="2104920"/>
          </a:xfrm>
          <a:prstGeom prst="rect">
            <a:avLst/>
          </a:prstGeom>
          <a:noFill/>
          <a:ln w="0">
            <a:noFill/>
          </a:ln>
        </p:spPr>
      </p:pic>
      <p:pic>
        <p:nvPicPr>
          <p:cNvPr id="3" name="Grafik 2">
            <a:extLst>
              <a:ext uri="{FF2B5EF4-FFF2-40B4-BE49-F238E27FC236}">
                <a16:creationId xmlns:a16="http://schemas.microsoft.com/office/drawing/2014/main" id="{7DDD3F58-AC23-1F28-2097-391F768848C7}"/>
              </a:ext>
            </a:extLst>
          </p:cNvPr>
          <p:cNvPicPr/>
          <p:nvPr/>
        </p:nvPicPr>
        <p:blipFill>
          <a:blip r:embed="rId4"/>
          <a:stretch/>
        </p:blipFill>
        <p:spPr>
          <a:xfrm>
            <a:off x="1697220" y="4095000"/>
            <a:ext cx="6096240" cy="96156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el 1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a:t>
            </a:r>
            <a:r>
              <a:rPr lang="de-DE" sz="2800" b="1" dirty="0">
                <a:solidFill>
                  <a:srgbClr val="004983"/>
                </a:solidFill>
                <a:latin typeface="Noto Sans SemiBold"/>
                <a:ea typeface="Noto Sans SemiBold"/>
              </a:rPr>
              <a:t>d 4</a:t>
            </a:r>
            <a:r>
              <a:rPr lang="de-DE" sz="2800" b="1" u="none" strike="noStrike" dirty="0">
                <a:solidFill>
                  <a:srgbClr val="004983"/>
                </a:solidFill>
                <a:effectLst/>
                <a:uFillTx/>
                <a:latin typeface="Noto Sans SemiBold"/>
                <a:ea typeface="Noto Sans SemiBold"/>
              </a:rPr>
              <a:t>: </a:t>
            </a:r>
            <a:endParaRPr lang="de-AT" sz="2800" b="0" u="none" strike="noStrike" dirty="0">
              <a:solidFill>
                <a:srgbClr val="000000"/>
              </a:solidFill>
              <a:effectLst/>
              <a:uFillTx/>
              <a:latin typeface="Arial"/>
            </a:endParaRPr>
          </a:p>
        </p:txBody>
      </p:sp>
      <p:sp>
        <p:nvSpPr>
          <p:cNvPr id="103" name="Rechteck 102"/>
          <p:cNvSpPr/>
          <p:nvPr/>
        </p:nvSpPr>
        <p:spPr>
          <a:xfrm>
            <a:off x="541800" y="1359991"/>
            <a:ext cx="840708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de-AT" sz="1800" b="0" u="none" strike="noStrike" dirty="0">
                <a:solidFill>
                  <a:srgbClr val="000000"/>
                </a:solidFill>
                <a:effectLst/>
                <a:uFillTx/>
                <a:latin typeface="Arial"/>
              </a:rPr>
              <a:t>Wichtigster Code Abschnitt </a:t>
            </a:r>
            <a:r>
              <a:rPr lang="de-DE" dirty="0" err="1"/>
              <a:t>calcDailyEnergy</a:t>
            </a:r>
            <a:r>
              <a:rPr lang="de-AT" sz="1800" b="0" u="none" strike="noStrike" dirty="0">
                <a:solidFill>
                  <a:srgbClr val="000000"/>
                </a:solidFill>
                <a:effectLst/>
                <a:uFillTx/>
                <a:latin typeface="Arial"/>
              </a:rPr>
              <a:t>:</a:t>
            </a:r>
            <a:endParaRPr lang="de-AT" sz="1800" b="0" u="none" strike="noStrike" dirty="0">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104" name="Grafik 103"/>
          <p:cNvPicPr/>
          <p:nvPr/>
        </p:nvPicPr>
        <p:blipFill>
          <a:blip r:embed="rId3"/>
          <a:stretch/>
        </p:blipFill>
        <p:spPr>
          <a:xfrm>
            <a:off x="541800" y="2076480"/>
            <a:ext cx="8060400" cy="2851780"/>
          </a:xfrm>
          <a:prstGeom prst="rect">
            <a:avLst/>
          </a:prstGeom>
          <a:noFill/>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B54C13-9F82-166A-6591-4ACD16709976}"/>
              </a:ext>
            </a:extLst>
          </p:cNvPr>
          <p:cNvSpPr>
            <a:spLocks noGrp="1"/>
          </p:cNvSpPr>
          <p:nvPr>
            <p:ph type="title"/>
          </p:nvPr>
        </p:nvSpPr>
        <p:spPr/>
        <p:txBody>
          <a:bodyPr/>
          <a:lstStyle/>
          <a:p>
            <a:pPr defTabSz="685800"/>
            <a:r>
              <a:rPr lang="de-DE" sz="2800" b="1" dirty="0">
                <a:solidFill>
                  <a:srgbClr val="004983"/>
                </a:solidFill>
                <a:ea typeface="Noto Sans SemiBold"/>
              </a:rPr>
              <a:t>Aufgabe 3 und 4:</a:t>
            </a:r>
            <a:endParaRPr lang="de-AT" sz="2800" dirty="0">
              <a:solidFill>
                <a:srgbClr val="000000"/>
              </a:solidFill>
              <a:latin typeface="Arial"/>
            </a:endParaRPr>
          </a:p>
        </p:txBody>
      </p:sp>
      <p:sp>
        <p:nvSpPr>
          <p:cNvPr id="3" name="Textplatzhalter 2">
            <a:extLst>
              <a:ext uri="{FF2B5EF4-FFF2-40B4-BE49-F238E27FC236}">
                <a16:creationId xmlns:a16="http://schemas.microsoft.com/office/drawing/2014/main" id="{6DA46C66-602D-0CDF-A1C6-FEE7CE397FDF}"/>
              </a:ext>
            </a:extLst>
          </p:cNvPr>
          <p:cNvSpPr>
            <a:spLocks noGrp="1"/>
          </p:cNvSpPr>
          <p:nvPr>
            <p:ph type="body"/>
          </p:nvPr>
        </p:nvSpPr>
        <p:spPr>
          <a:xfrm>
            <a:off x="516960" y="1299193"/>
            <a:ext cx="8063640" cy="365328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rgbClr val="000000"/>
                </a:solidFill>
                <a:effectLst/>
                <a:uLnTx/>
                <a:uFillTx/>
                <a:latin typeface="Arial"/>
                <a:ea typeface="+mn-ea"/>
                <a:cs typeface="+mn-cs"/>
              </a:rPr>
              <a:t>Wichtiger Code Abschnitt </a:t>
            </a:r>
            <a:r>
              <a:rPr kumimoji="0" lang="de-AT" sz="1800" b="0" i="0" u="none" strike="noStrike" kern="1200" cap="none" spc="0" normalizeH="0" baseline="0" noProof="0" dirty="0" err="1">
                <a:ln>
                  <a:noFill/>
                </a:ln>
                <a:solidFill>
                  <a:srgbClr val="000000"/>
                </a:solidFill>
                <a:effectLst/>
                <a:uLnTx/>
                <a:uFillTx/>
                <a:latin typeface="Arial"/>
                <a:ea typeface="+mn-ea"/>
                <a:cs typeface="+mn-cs"/>
              </a:rPr>
              <a:t>calcPanelPower</a:t>
            </a:r>
            <a:r>
              <a:rPr kumimoji="0" lang="de-AT" sz="1800" b="0" i="0" u="none" strike="noStrike" kern="1200" cap="none" spc="0" normalizeH="0" baseline="0" noProof="0" dirty="0">
                <a:ln>
                  <a:noFill/>
                </a:ln>
                <a:solidFill>
                  <a:srgbClr val="000000"/>
                </a:solidFill>
                <a:effectLst/>
                <a:uLnTx/>
                <a:uFillTx/>
                <a:latin typeface="Arial"/>
                <a:ea typeface="+mn-ea"/>
                <a:cs typeface="+mn-cs"/>
              </a:rPr>
              <a:t> zur Problemlösung:</a:t>
            </a:r>
            <a:br>
              <a:rPr kumimoji="0" lang="de-AT" sz="1800" b="0" i="0" u="none" strike="noStrike" kern="1200" cap="none" spc="0" normalizeH="0" baseline="0" noProof="0" dirty="0">
                <a:ln>
                  <a:noFill/>
                </a:ln>
                <a:solidFill>
                  <a:srgbClr val="000000"/>
                </a:solidFill>
                <a:effectLst/>
                <a:uLnTx/>
                <a:uFillTx/>
                <a:latin typeface="Arial"/>
                <a:ea typeface="+mn-ea"/>
                <a:cs typeface="+mn-cs"/>
              </a:rPr>
            </a:br>
            <a:endParaRPr kumimoji="0" lang="de-AT" sz="1800" b="0" i="0" u="none" strike="noStrike" kern="1200" cap="none" spc="0" normalizeH="0" baseline="0" noProof="0" dirty="0">
              <a:ln>
                <a:noFill/>
              </a:ln>
              <a:solidFill>
                <a:srgbClr val="000000"/>
              </a:solidFill>
              <a:effectLst/>
              <a:uLnTx/>
              <a:uFillTx/>
              <a:latin typeface="Arial"/>
              <a:ea typeface="Microsoft YaHei"/>
              <a:cs typeface="+mn-cs"/>
            </a:endParaRPr>
          </a:p>
          <a:p>
            <a:pPr marL="0" indent="0">
              <a:buNone/>
            </a:pPr>
            <a:endParaRPr lang="de-DE" dirty="0"/>
          </a:p>
        </p:txBody>
      </p:sp>
      <p:pic>
        <p:nvPicPr>
          <p:cNvPr id="5" name="Grafik 4" descr="Ein Bild, das Screenshot, Text, Multimedia-Software, Grafiksoftware enthält.&#10;&#10;KI-generierte Inhalte können fehlerhaft sein.">
            <a:extLst>
              <a:ext uri="{FF2B5EF4-FFF2-40B4-BE49-F238E27FC236}">
                <a16:creationId xmlns:a16="http://schemas.microsoft.com/office/drawing/2014/main" id="{0AAA2722-72C9-D1A3-A10E-B08357A3E583}"/>
              </a:ext>
            </a:extLst>
          </p:cNvPr>
          <p:cNvPicPr>
            <a:picLocks noChangeAspect="1"/>
          </p:cNvPicPr>
          <p:nvPr/>
        </p:nvPicPr>
        <p:blipFill>
          <a:blip r:embed="rId3"/>
          <a:stretch>
            <a:fillRect/>
          </a:stretch>
        </p:blipFill>
        <p:spPr>
          <a:xfrm>
            <a:off x="468242" y="2075519"/>
            <a:ext cx="8207516" cy="2100628"/>
          </a:xfrm>
          <a:prstGeom prst="rect">
            <a:avLst/>
          </a:prstGeom>
        </p:spPr>
      </p:pic>
    </p:spTree>
    <p:extLst>
      <p:ext uri="{BB962C8B-B14F-4D97-AF65-F5344CB8AC3E}">
        <p14:creationId xmlns:p14="http://schemas.microsoft.com/office/powerpoint/2010/main" val="3659209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el 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6" name="Rechteck 115"/>
          <p:cNvSpPr/>
          <p:nvPr/>
        </p:nvSpPr>
        <p:spPr>
          <a:xfrm>
            <a:off x="541800" y="1134360"/>
            <a:ext cx="8407080" cy="45228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dirty="0">
                <a:solidFill>
                  <a:srgbClr val="000000"/>
                </a:solidFill>
                <a:latin typeface="Arial"/>
              </a:rPr>
              <a:t> Es wird d</a:t>
            </a:r>
            <a:r>
              <a:rPr lang="de-AT" sz="1800" b="0" u="none" strike="noStrike" dirty="0">
                <a:solidFill>
                  <a:srgbClr val="000000"/>
                </a:solidFill>
                <a:effectLst/>
                <a:uFillTx/>
                <a:latin typeface="Arial"/>
              </a:rPr>
              <a:t>ie mathematisch beste Ausrichtung</a:t>
            </a:r>
            <a:r>
              <a:rPr lang="de-AT" dirty="0">
                <a:solidFill>
                  <a:srgbClr val="000000"/>
                </a:solidFill>
                <a:latin typeface="Arial"/>
              </a:rPr>
              <a:t> für die vier Tage und das gesamte Jahr gesucht</a:t>
            </a:r>
            <a:r>
              <a:rPr lang="de-AT" sz="1800" b="0" u="none" strike="noStrike" dirty="0">
                <a:solidFill>
                  <a:srgbClr val="000000"/>
                </a:solidFill>
                <a:effectLst/>
                <a:uFillTx/>
                <a:latin typeface="Arial"/>
              </a:rPr>
              <a:t>, um den höchsten Ertrag zu erzielen. </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dirty="0">
                <a:solidFill>
                  <a:srgbClr val="000000"/>
                </a:solidFill>
                <a:latin typeface="Arial"/>
              </a:rPr>
              <a:t> </a:t>
            </a:r>
            <a:r>
              <a:rPr lang="de-AT" sz="1800" b="0" u="none" strike="noStrike" dirty="0" err="1">
                <a:solidFill>
                  <a:srgbClr val="000000"/>
                </a:solidFill>
                <a:effectLst/>
                <a:uFillTx/>
                <a:latin typeface="Arial"/>
              </a:rPr>
              <a:t>fminsearch</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beta</a:t>
            </a:r>
            <a:r>
              <a:rPr lang="de-AT" sz="1800" b="0" u="none" strike="noStrike" dirty="0">
                <a:solidFill>
                  <a:srgbClr val="000000"/>
                </a:solidFill>
                <a:effectLst/>
                <a:uFillTx/>
                <a:latin typeface="Arial"/>
              </a:rPr>
              <a:t>, Azimut) wird auf berechneten Jahresertrag angewandt, Cache Funktion wird genutzt, um Sonnenvektor nicht bei jeder Iteration neu berechnen zu  müssen. Vektorisierung wird für schnellere </a:t>
            </a:r>
            <a:r>
              <a:rPr lang="de-AT" dirty="0">
                <a:solidFill>
                  <a:srgbClr val="000000"/>
                </a:solidFill>
                <a:latin typeface="Arial"/>
              </a:rPr>
              <a:t>B</a:t>
            </a:r>
            <a:r>
              <a:rPr lang="de-AT" sz="1800" b="0" u="none" strike="noStrike" dirty="0">
                <a:solidFill>
                  <a:srgbClr val="000000"/>
                </a:solidFill>
                <a:effectLst/>
                <a:uFillTx/>
                <a:latin typeface="Arial"/>
              </a:rPr>
              <a:t>erechnung angewendet.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Bestimmung der Idealen Winkel und Azimut für gewählte Tage und das Gesamtjahr</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8" name="Rechteck 11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9" name="Grafik 118"/>
          <p:cNvPicPr/>
          <p:nvPr/>
        </p:nvPicPr>
        <p:blipFill>
          <a:blip r:embed="rId3"/>
          <a:stretch/>
        </p:blipFill>
        <p:spPr>
          <a:xfrm>
            <a:off x="1766340" y="1530360"/>
            <a:ext cx="5587920" cy="1479960"/>
          </a:xfrm>
          <a:prstGeom prst="rect">
            <a:avLst/>
          </a:prstGeom>
          <a:noFill/>
          <a:ln w="0">
            <a:noFill/>
          </a:ln>
        </p:spPr>
      </p:pic>
      <p:pic>
        <p:nvPicPr>
          <p:cNvPr id="120" name="Grafik 119"/>
          <p:cNvPicPr/>
          <p:nvPr/>
        </p:nvPicPr>
        <p:blipFill>
          <a:blip r:embed="rId4"/>
          <a:stretch/>
        </p:blipFill>
        <p:spPr>
          <a:xfrm>
            <a:off x="1028520" y="3145320"/>
            <a:ext cx="7086960" cy="1399680"/>
          </a:xfrm>
          <a:prstGeom prst="rect">
            <a:avLst/>
          </a:prstGeom>
          <a:noFill/>
          <a:ln w="0">
            <a:noFill/>
          </a:ln>
        </p:spPr>
      </p:pic>
      <p:pic>
        <p:nvPicPr>
          <p:cNvPr id="121" name="Grafik 120"/>
          <p:cNvPicPr/>
          <p:nvPr/>
        </p:nvPicPr>
        <p:blipFill>
          <a:blip r:embed="rId5"/>
          <a:stretch/>
        </p:blipFill>
        <p:spPr>
          <a:xfrm>
            <a:off x="2093220" y="4680000"/>
            <a:ext cx="4934160" cy="313920"/>
          </a:xfrm>
          <a:prstGeom prst="rect">
            <a:avLst/>
          </a:prstGeom>
          <a:noFill/>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el 2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23" name="Rechteck 12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dirty="0">
                <a:solidFill>
                  <a:srgbClr val="000000"/>
                </a:solidFill>
                <a:effectLst/>
                <a:uFillTx/>
                <a:latin typeface="Arial"/>
              </a:rPr>
              <a:t>Wichtigster Code Abschnitt:</a:t>
            </a:r>
            <a:endParaRPr lang="de-AT" sz="1800" b="0" u="none" strike="noStrike" dirty="0">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5" name="Grafik 4" descr="Ein Bild, das Text, Screenshot, Schrift enthält.&#10;&#10;KI-generierte Inhalte können fehlerhaft sein.">
            <a:extLst>
              <a:ext uri="{FF2B5EF4-FFF2-40B4-BE49-F238E27FC236}">
                <a16:creationId xmlns:a16="http://schemas.microsoft.com/office/drawing/2014/main" id="{F78DD272-9E9A-2A1C-0BC9-416FDDC68214}"/>
              </a:ext>
            </a:extLst>
          </p:cNvPr>
          <p:cNvPicPr>
            <a:picLocks noChangeAspect="1"/>
          </p:cNvPicPr>
          <p:nvPr/>
        </p:nvPicPr>
        <p:blipFill>
          <a:blip r:embed="rId3"/>
          <a:stretch>
            <a:fillRect/>
          </a:stretch>
        </p:blipFill>
        <p:spPr>
          <a:xfrm>
            <a:off x="837403" y="1590660"/>
            <a:ext cx="7445794" cy="332772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1545-BD7A-7CDF-3E4E-2C0A316F6D8F}"/>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36A7DCBC-B6F7-4236-D7A8-9A1A5F7F05B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Inhalt</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645A75C5-B951-478B-B3BB-EAF850E74BF5}"/>
              </a:ext>
            </a:extLst>
          </p:cNvPr>
          <p:cNvSpPr txBox="1"/>
          <p:nvPr/>
        </p:nvSpPr>
        <p:spPr>
          <a:xfrm>
            <a:off x="539639" y="1201320"/>
            <a:ext cx="6133009" cy="3137867"/>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Grundlagen des 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Mathematische Grundlagen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Aufbau der Software</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Umsetzung der Aufgabe</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Herausforderungen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36229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el 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6" name="Rechteck 125"/>
          <p:cNvSpPr/>
          <p:nvPr/>
        </p:nvSpPr>
        <p:spPr>
          <a:xfrm>
            <a:off x="541800" y="1134360"/>
            <a:ext cx="8407080" cy="536411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Quantifizierung des maximalen physikalischen Ertragspotenzials durch ein- und zweiachsige Nachführung des Panels zum Sonnenvektor. </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cellfun</a:t>
            </a:r>
            <a:r>
              <a:rPr lang="de-AT" sz="1800" b="0" u="none" strike="noStrike" dirty="0">
                <a:solidFill>
                  <a:srgbClr val="000000"/>
                </a:solidFill>
                <a:effectLst/>
                <a:uFillTx/>
                <a:latin typeface="Arial"/>
              </a:rPr>
              <a:t> oder </a:t>
            </a:r>
            <a:r>
              <a:rPr lang="de-AT" sz="1800" b="0" u="none" strike="noStrike" dirty="0" err="1">
                <a:solidFill>
                  <a:srgbClr val="000000"/>
                </a:solidFill>
                <a:effectLst/>
                <a:uFillTx/>
                <a:latin typeface="Arial"/>
              </a:rPr>
              <a:t>arrayfun</a:t>
            </a:r>
            <a:r>
              <a:rPr lang="de-AT" dirty="0">
                <a:solidFill>
                  <a:srgbClr val="000000"/>
                </a:solidFill>
                <a:latin typeface="Arial"/>
              </a:rPr>
              <a:t> für</a:t>
            </a:r>
            <a:r>
              <a:rPr lang="de-AT" sz="1800" b="0" u="none" strike="noStrike" dirty="0">
                <a:solidFill>
                  <a:srgbClr val="000000"/>
                </a:solidFill>
                <a:effectLst/>
                <a:uFillTx/>
                <a:latin typeface="Arial"/>
              </a:rPr>
              <a:t> die Tracking-Algorithmen über den gesamten </a:t>
            </a:r>
            <a:r>
              <a:rPr lang="de-AT" sz="1800" b="0" u="none" strike="noStrike" dirty="0" err="1">
                <a:solidFill>
                  <a:srgbClr val="000000"/>
                </a:solidFill>
                <a:effectLst/>
                <a:uFillTx/>
                <a:latin typeface="Arial"/>
              </a:rPr>
              <a:t>year_cache</a:t>
            </a:r>
            <a:r>
              <a:rPr lang="de-AT" sz="1800" b="0" u="none" strike="noStrike" dirty="0">
                <a:solidFill>
                  <a:srgbClr val="000000"/>
                </a:solidFill>
                <a:effectLst/>
                <a:uFillTx/>
                <a:latin typeface="Arial"/>
              </a:rPr>
              <a:t> der Sonnenvektoren laufen lassen. Die Leistungsdaten werden pro Tag mittels </a:t>
            </a:r>
            <a:r>
              <a:rPr lang="de-AT" sz="1800" b="0" u="none" strike="noStrike" dirty="0" err="1">
                <a:solidFill>
                  <a:srgbClr val="000000"/>
                </a:solidFill>
                <a:effectLst/>
                <a:uFillTx/>
                <a:latin typeface="Arial"/>
              </a:rPr>
              <a:t>trapz</a:t>
            </a:r>
            <a:r>
              <a:rPr lang="de-AT" sz="1800" b="0" u="none" strike="noStrike" dirty="0">
                <a:solidFill>
                  <a:srgbClr val="000000"/>
                </a:solidFill>
                <a:effectLst/>
                <a:uFillTx/>
                <a:latin typeface="Arial"/>
              </a:rPr>
              <a:t> integriert und anschließend mit der </a:t>
            </a:r>
            <a:r>
              <a:rPr lang="de-AT" sz="1800" b="0" u="none" strike="noStrike" dirty="0" err="1">
                <a:solidFill>
                  <a:srgbClr val="000000"/>
                </a:solidFill>
                <a:effectLst/>
                <a:uFillTx/>
                <a:latin typeface="Arial"/>
              </a:rPr>
              <a:t>sum</a:t>
            </a:r>
            <a:r>
              <a:rPr lang="de-AT" sz="1800" b="0" u="none" strike="noStrike" dirty="0">
                <a:solidFill>
                  <a:srgbClr val="000000"/>
                </a:solidFill>
                <a:effectLst/>
                <a:uFillTx/>
                <a:latin typeface="Arial"/>
              </a:rPr>
              <a:t>-Funktion zur Jahressumme akkumuliert.</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Berechnung der Effizienzsteigerung durch den Vergleich der Tracking-Erträge mit der horizontalen Referenz (0°) und der zuvor berechneten optimalen fixierten Ausrichtung. </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el 2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6: Nachgeführte Anlage </a:t>
            </a:r>
            <a:endParaRPr lang="de-AT" sz="2800" b="0" u="none" strike="noStrike" dirty="0">
              <a:solidFill>
                <a:srgbClr val="000000"/>
              </a:solidFill>
              <a:effectLst/>
              <a:uFillTx/>
              <a:latin typeface="Arial"/>
            </a:endParaRPr>
          </a:p>
        </p:txBody>
      </p:sp>
      <p:sp>
        <p:nvSpPr>
          <p:cNvPr id="128" name="Rechteck 12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9" name="Grafik 128"/>
          <p:cNvPicPr/>
          <p:nvPr/>
        </p:nvPicPr>
        <p:blipFill>
          <a:blip r:embed="rId3"/>
          <a:stretch/>
        </p:blipFill>
        <p:spPr>
          <a:xfrm>
            <a:off x="4322680" y="1370240"/>
            <a:ext cx="4461320" cy="2306800"/>
          </a:xfrm>
          <a:prstGeom prst="rect">
            <a:avLst/>
          </a:prstGeom>
          <a:noFill/>
          <a:ln w="0">
            <a:noFill/>
          </a:ln>
        </p:spPr>
      </p:pic>
      <p:pic>
        <p:nvPicPr>
          <p:cNvPr id="130" name="Grafik 129"/>
          <p:cNvPicPr/>
          <p:nvPr/>
        </p:nvPicPr>
        <p:blipFill>
          <a:blip r:embed="rId4"/>
          <a:stretch/>
        </p:blipFill>
        <p:spPr>
          <a:xfrm>
            <a:off x="360000" y="3888000"/>
            <a:ext cx="5272560" cy="1285560"/>
          </a:xfrm>
          <a:prstGeom prst="rect">
            <a:avLst/>
          </a:prstGeom>
          <a:noFill/>
          <a:ln w="0">
            <a:noFill/>
          </a:ln>
        </p:spPr>
      </p:pic>
      <p:pic>
        <p:nvPicPr>
          <p:cNvPr id="131" name="Grafik 130"/>
          <p:cNvPicPr/>
          <p:nvPr/>
        </p:nvPicPr>
        <p:blipFill>
          <a:blip r:embed="rId5"/>
          <a:stretch/>
        </p:blipFill>
        <p:spPr>
          <a:xfrm>
            <a:off x="360000" y="1473200"/>
            <a:ext cx="3582080" cy="2100880"/>
          </a:xfrm>
          <a:prstGeom prst="rect">
            <a:avLst/>
          </a:prstGeom>
          <a:noFill/>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33" name="Rechteck 13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34" name="Grafik 133"/>
          <p:cNvPicPr/>
          <p:nvPr/>
        </p:nvPicPr>
        <p:blipFill>
          <a:blip r:embed="rId3"/>
          <a:stretch/>
        </p:blipFill>
        <p:spPr>
          <a:xfrm>
            <a:off x="180000" y="1579680"/>
            <a:ext cx="3744360" cy="2740320"/>
          </a:xfrm>
          <a:prstGeom prst="rect">
            <a:avLst/>
          </a:prstGeom>
          <a:noFill/>
          <a:ln w="0">
            <a:noFill/>
          </a:ln>
        </p:spPr>
      </p:pic>
      <p:pic>
        <p:nvPicPr>
          <p:cNvPr id="135" name="Grafik 134"/>
          <p:cNvPicPr/>
          <p:nvPr/>
        </p:nvPicPr>
        <p:blipFill>
          <a:blip r:embed="rId4"/>
          <a:stretch/>
        </p:blipFill>
        <p:spPr>
          <a:xfrm>
            <a:off x="3960000" y="1664640"/>
            <a:ext cx="5103360" cy="193536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el 1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7" name="Rechteck 136"/>
          <p:cNvSpPr/>
          <p:nvPr/>
        </p:nvSpPr>
        <p:spPr>
          <a:xfrm>
            <a:off x="541800" y="1134360"/>
            <a:ext cx="8407080" cy="543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spcBef>
                <a:spcPts val="1191"/>
              </a:spcBef>
              <a:spcAft>
                <a:spcPts val="992"/>
              </a:spcAft>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Maximierung des monetären Ertrags anstatt der reinen Energiemenge </a:t>
            </a: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Die Funktion berechnet den finanziellen Ertrag durch Multiplikation des Strompreises mit der ermittelten Leistung. Der Solver (fmincon) minimiert den negativen Gesamtprofit innerhalb von gesetzten Grenzen um unsinnige Maxima zu vermeiden. Aus performance Gründen wird die Berechnung mit cellfun vektorisiert über den year Cache ausgeführt, um for schleifen zu vermeiden.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Identifikation der wirtschaftlich idealen Ausrichtung, die Erzeugungsspitzen in Hochpreisphasen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el 2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9" name="Rechteck 13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0" name="Grafik 139"/>
          <p:cNvPicPr/>
          <p:nvPr/>
        </p:nvPicPr>
        <p:blipFill>
          <a:blip r:embed="rId3"/>
          <a:stretch/>
        </p:blipFill>
        <p:spPr>
          <a:xfrm>
            <a:off x="633960" y="1548000"/>
            <a:ext cx="3686040" cy="1152000"/>
          </a:xfrm>
          <a:prstGeom prst="rect">
            <a:avLst/>
          </a:prstGeom>
          <a:noFill/>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el 2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42" name="Rechteck 14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3" name="Grafik 142"/>
          <p:cNvPicPr/>
          <p:nvPr/>
        </p:nvPicPr>
        <p:blipFill>
          <a:blip r:embed="rId3"/>
          <a:stretch/>
        </p:blipFill>
        <p:spPr>
          <a:xfrm>
            <a:off x="3453840" y="1260000"/>
            <a:ext cx="5495040" cy="3807360"/>
          </a:xfrm>
          <a:prstGeom prst="rect">
            <a:avLst/>
          </a:prstGeom>
          <a:noFill/>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CBAAB-E4F0-5590-1BB3-1E8C2766C258}"/>
            </a:ext>
          </a:extLst>
        </p:cNvPr>
        <p:cNvGrpSpPr/>
        <p:nvPr/>
      </p:nvGrpSpPr>
      <p:grpSpPr>
        <a:xfrm>
          <a:off x="0" y="0"/>
          <a:ext cx="0" cy="0"/>
          <a:chOff x="0" y="0"/>
          <a:chExt cx="0" cy="0"/>
        </a:xfrm>
      </p:grpSpPr>
      <p:sp>
        <p:nvSpPr>
          <p:cNvPr id="141" name="Titel 24">
            <a:extLst>
              <a:ext uri="{FF2B5EF4-FFF2-40B4-BE49-F238E27FC236}">
                <a16:creationId xmlns:a16="http://schemas.microsoft.com/office/drawing/2014/main" id="{4E9B0C1F-D041-97F0-CE5B-B9AF722FCFBD}"/>
              </a:ext>
            </a:extLst>
          </p:cNvPr>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dirty="0">
                <a:solidFill>
                  <a:srgbClr val="004983"/>
                </a:solidFill>
                <a:latin typeface="Noto Sans SemiBold"/>
              </a:rPr>
              <a:t>Herausforderungen:</a:t>
            </a:r>
            <a:endParaRPr lang="de-AT" sz="2800" b="0" u="none" strike="noStrike" dirty="0">
              <a:solidFill>
                <a:srgbClr val="000000"/>
              </a:solidFill>
              <a:effectLst/>
              <a:uFillTx/>
              <a:latin typeface="Arial"/>
            </a:endParaRPr>
          </a:p>
        </p:txBody>
      </p:sp>
      <p:sp>
        <p:nvSpPr>
          <p:cNvPr id="142" name="Rechteck 141">
            <a:extLst>
              <a:ext uri="{FF2B5EF4-FFF2-40B4-BE49-F238E27FC236}">
                <a16:creationId xmlns:a16="http://schemas.microsoft.com/office/drawing/2014/main" id="{6ABC2465-6782-512E-04D2-EAC8BDD6F824}"/>
              </a:ext>
            </a:extLst>
          </p:cNvPr>
          <p:cNvSpPr/>
          <p:nvPr/>
        </p:nvSpPr>
        <p:spPr>
          <a:xfrm>
            <a:off x="541800" y="1134360"/>
            <a:ext cx="8407080" cy="42458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de-DE" dirty="0">
                <a:solidFill>
                  <a:srgbClr val="000000"/>
                </a:solidFill>
                <a:latin typeface="Arial"/>
              </a:rPr>
              <a:t>Vereinfachung der Sonnenzeit:</a:t>
            </a:r>
          </a:p>
          <a:p>
            <a:pPr marL="742950" lvl="1" indent="-285750">
              <a:buFont typeface="Arial" panose="020B0604020202020204" pitchFamily="34" charset="0"/>
              <a:buChar char="•"/>
            </a:pPr>
            <a:r>
              <a:rPr lang="de-DE" dirty="0">
                <a:solidFill>
                  <a:srgbClr val="000000"/>
                </a:solidFill>
                <a:latin typeface="Arial"/>
              </a:rPr>
              <a:t>Solare Mittagzeit fix auf 12:00 Uhr gesetzt</a:t>
            </a:r>
          </a:p>
          <a:p>
            <a:pPr marL="742950" lvl="1" indent="-285750">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Koordinatensystem-Konfusion:</a:t>
            </a:r>
          </a:p>
          <a:p>
            <a:pPr marL="742950" lvl="1" indent="-285750">
              <a:buFont typeface="Arial" panose="020B0604020202020204" pitchFamily="34" charset="0"/>
              <a:buChar char="•"/>
            </a:pPr>
            <a:r>
              <a:rPr lang="de-DE" dirty="0">
                <a:solidFill>
                  <a:srgbClr val="000000"/>
                </a:solidFill>
                <a:latin typeface="Arial"/>
              </a:rPr>
              <a:t>Einheitliche Definition von Achsen und Winkeln</a:t>
            </a:r>
            <a:endParaRPr lang="de-AT" dirty="0">
              <a:solidFill>
                <a:srgbClr val="000000"/>
              </a:solidFill>
              <a:latin typeface="Arial"/>
              <a:ea typeface="Microsoft YaHei"/>
            </a:endParaRP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Beleuchtung der Rückseite:</a:t>
            </a:r>
          </a:p>
          <a:p>
            <a:pPr marL="742950" lvl="1" indent="-285750">
              <a:buFont typeface="Arial" panose="020B0604020202020204" pitchFamily="34" charset="0"/>
              <a:buChar char="•"/>
            </a:pPr>
            <a:r>
              <a:rPr lang="de-DE" dirty="0">
                <a:solidFill>
                  <a:srgbClr val="000000"/>
                </a:solidFill>
                <a:latin typeface="Arial"/>
              </a:rPr>
              <a:t>Negative Leistungen konsequent auf 0 begrenzt</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Laufzeit der Optimierung:</a:t>
            </a:r>
          </a:p>
          <a:p>
            <a:pPr marL="742950" lvl="1" indent="-285750">
              <a:buFont typeface="Arial" panose="020B0604020202020204" pitchFamily="34" charset="0"/>
              <a:buChar char="•"/>
            </a:pPr>
            <a:r>
              <a:rPr lang="de-DE" dirty="0">
                <a:solidFill>
                  <a:srgbClr val="000000"/>
                </a:solidFill>
                <a:latin typeface="Arial"/>
              </a:rPr>
              <a:t>Caching von Sonnenbahnen &amp; vektorisierte Berechnung</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Numerische Instabilität bei flachen Winkeln:</a:t>
            </a:r>
          </a:p>
          <a:p>
            <a:pPr marL="742950" lvl="1" indent="-285750">
              <a:buFont typeface="Arial" panose="020B0604020202020204" pitchFamily="34" charset="0"/>
              <a:buChar char="•"/>
            </a:pPr>
            <a:r>
              <a:rPr lang="de-DE" dirty="0">
                <a:solidFill>
                  <a:srgbClr val="000000"/>
                </a:solidFill>
                <a:latin typeface="Arial"/>
              </a:rPr>
              <a:t>Teilweise Begrenzung trigonometrischer Zwischenergebnisse</a:t>
            </a:r>
          </a:p>
          <a:p>
            <a:pPr marL="285750" indent="-285750">
              <a:lnSpc>
                <a:spcPct val="100000"/>
              </a:lnSpc>
              <a:buFont typeface="Arial" panose="020B0604020202020204" pitchFamily="34" charset="0"/>
              <a:buChar char="•"/>
            </a:pPr>
            <a:endParaRPr lang="de-DE" dirty="0">
              <a:solidFill>
                <a:srgbClr val="000000"/>
              </a:solidFill>
              <a:latin typeface="Arial"/>
            </a:endParaRPr>
          </a:p>
        </p:txBody>
      </p:sp>
    </p:spTree>
    <p:extLst>
      <p:ext uri="{BB962C8B-B14F-4D97-AF65-F5344CB8AC3E}">
        <p14:creationId xmlns:p14="http://schemas.microsoft.com/office/powerpoint/2010/main" val="1516732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fik 9" descr="Ein Bild, das Gras, draußen, Berg, Baum enthält.&#10;&#10;KI-generierte Inhalte können fehlerhaft sein.">
            <a:extLst>
              <a:ext uri="{FF2B5EF4-FFF2-40B4-BE49-F238E27FC236}">
                <a16:creationId xmlns:a16="http://schemas.microsoft.com/office/drawing/2014/main" id="{FFC9E631-85F7-0E8A-6A51-35EB32753F59}"/>
              </a:ext>
            </a:extLst>
          </p:cNvPr>
          <p:cNvPicPr>
            <a:picLocks noChangeAspect="1"/>
          </p:cNvPicPr>
          <p:nvPr/>
        </p:nvPicPr>
        <p:blipFill>
          <a:blip r:embed="rId3">
            <a:extLst>
              <a:ext uri="{28A0092B-C50C-407E-A947-70E740481C1C}">
                <a14:useLocalDpi xmlns:a14="http://schemas.microsoft.com/office/drawing/2010/main" val="0"/>
              </a:ext>
            </a:extLst>
          </a:blip>
          <a:srcRect l="5230" r="23390"/>
          <a:stretch>
            <a:fillRect/>
          </a:stretch>
        </p:blipFill>
        <p:spPr>
          <a:xfrm>
            <a:off x="1891767" y="10"/>
            <a:ext cx="7252231" cy="5714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715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5DD7937B-BFC0-AA52-43AC-7B8A3DA233A1}"/>
              </a:ext>
            </a:extLst>
          </p:cNvPr>
          <p:cNvSpPr>
            <a:spLocks noGrp="1"/>
          </p:cNvSpPr>
          <p:nvPr>
            <p:ph type="title"/>
          </p:nvPr>
        </p:nvSpPr>
        <p:spPr>
          <a:xfrm>
            <a:off x="628650" y="304270"/>
            <a:ext cx="2866641" cy="1583260"/>
          </a:xfrm>
        </p:spPr>
        <p:txBody>
          <a:bodyPr vert="horz" lIns="91440" tIns="45720" rIns="91440" bIns="45720" rtlCol="0" anchor="ctr">
            <a:normAutofit/>
          </a:bodyPr>
          <a:lstStyle/>
          <a:p>
            <a:r>
              <a:rPr lang="en-US" sz="4800" b="1" dirty="0"/>
              <a:t>Ende</a:t>
            </a:r>
            <a:endParaRPr lang="en-US" sz="3200" dirty="0"/>
          </a:p>
        </p:txBody>
      </p:sp>
      <p:sp>
        <p:nvSpPr>
          <p:cNvPr id="8" name="AutoShape 10">
            <a:extLst>
              <a:ext uri="{FF2B5EF4-FFF2-40B4-BE49-F238E27FC236}">
                <a16:creationId xmlns:a16="http://schemas.microsoft.com/office/drawing/2014/main" id="{7520A9FB-8D28-24C0-2014-9D6262EFB527}"/>
              </a:ext>
            </a:extLst>
          </p:cNvPr>
          <p:cNvSpPr>
            <a:spLocks noGrp="1" noChangeAspect="1" noChangeArrowheads="1"/>
          </p:cNvSpPr>
          <p:nvPr>
            <p:ph type="body"/>
          </p:nvPr>
        </p:nvSpPr>
        <p:spPr bwMode="auto">
          <a:xfrm>
            <a:off x="628650" y="2028500"/>
            <a:ext cx="2866641" cy="3118969"/>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0" compatLnSpc="1">
            <a:prstTxWarp prst="textNoShape">
              <a:avLst/>
            </a:prstTxWarp>
            <a:normAutofit/>
          </a:bodyPr>
          <a:lstStyle/>
          <a:p>
            <a:pPr indent="-228600">
              <a:buFont typeface="Arial" panose="020B0604020202020204" pitchFamily="34" charset="0"/>
              <a:buChar char="•"/>
            </a:pPr>
            <a:endParaRPr lang="en-US" sz="1600">
              <a:latin typeface="+mn-lt"/>
              <a:ea typeface="+mn-ea"/>
              <a:cs typeface="+mn-cs"/>
            </a:endParaRPr>
          </a:p>
        </p:txBody>
      </p:sp>
    </p:spTree>
    <p:extLst>
      <p:ext uri="{BB962C8B-B14F-4D97-AF65-F5344CB8AC3E}">
        <p14:creationId xmlns:p14="http://schemas.microsoft.com/office/powerpoint/2010/main" val="689555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8E94D-1D0C-E32A-085A-4D0766BF6647}"/>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52E39390-FCB7-207C-718C-DD97FBFEDB8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Grundlagen des Projekts</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CF3E195B-327B-96D2-F51D-5B1A7A950B8A}"/>
              </a:ext>
            </a:extLst>
          </p:cNvPr>
          <p:cNvSpPr txBox="1"/>
          <p:nvPr/>
        </p:nvSpPr>
        <p:spPr>
          <a:xfrm>
            <a:off x="539639" y="1201320"/>
            <a:ext cx="6133009" cy="2583869"/>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Zielsetzung des Numerik-Projekts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Koordinatensystem und Orientierung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Physikalisches Modell der Solarleistung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Annahmen und Modellvereinfachungen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25958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el 2"/>
          <p:cNvSpPr txBox="1"/>
          <p:nvPr/>
        </p:nvSpPr>
        <p:spPr>
          <a:xfrm>
            <a:off x="516960" y="57420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a:t>
            </a:r>
            <a:endParaRPr lang="en-US" sz="2800" b="0" u="none" strike="noStrike" dirty="0">
              <a:solidFill>
                <a:schemeClr val="dk1"/>
              </a:solidFill>
              <a:effectLst/>
              <a:uFillTx/>
              <a:latin typeface="Noto Sans"/>
            </a:endParaRPr>
          </a:p>
        </p:txBody>
      </p:sp>
      <p:pic>
        <p:nvPicPr>
          <p:cNvPr id="67" name="Grafik 66"/>
          <p:cNvPicPr/>
          <p:nvPr/>
        </p:nvPicPr>
        <p:blipFill>
          <a:blip r:embed="rId3"/>
          <a:stretch/>
        </p:blipFill>
        <p:spPr>
          <a:xfrm>
            <a:off x="5284122" y="1496668"/>
            <a:ext cx="3060000" cy="583200"/>
          </a:xfrm>
          <a:prstGeom prst="rect">
            <a:avLst/>
          </a:prstGeom>
          <a:noFill/>
          <a:ln w="0">
            <a:noFill/>
          </a:ln>
        </p:spPr>
      </p:pic>
      <p:pic>
        <p:nvPicPr>
          <p:cNvPr id="68" name="Grafik 67"/>
          <p:cNvPicPr/>
          <p:nvPr/>
        </p:nvPicPr>
        <p:blipFill>
          <a:blip r:embed="rId4"/>
          <a:stretch/>
        </p:blipFill>
        <p:spPr>
          <a:xfrm>
            <a:off x="5400021" y="2114788"/>
            <a:ext cx="1338120" cy="267120"/>
          </a:xfrm>
          <a:prstGeom prst="rect">
            <a:avLst/>
          </a:prstGeom>
          <a:noFill/>
          <a:ln w="0">
            <a:noFill/>
          </a:ln>
        </p:spPr>
      </p:pic>
      <p:pic>
        <p:nvPicPr>
          <p:cNvPr id="69" name="Grafik 68"/>
          <p:cNvPicPr/>
          <p:nvPr/>
        </p:nvPicPr>
        <p:blipFill>
          <a:blip r:embed="rId5"/>
          <a:stretch/>
        </p:blipFill>
        <p:spPr>
          <a:xfrm>
            <a:off x="5284122" y="2634628"/>
            <a:ext cx="3420000" cy="325080"/>
          </a:xfrm>
          <a:prstGeom prst="rect">
            <a:avLst/>
          </a:prstGeom>
          <a:noFill/>
          <a:ln w="0">
            <a:noFill/>
          </a:ln>
        </p:spPr>
      </p:pic>
      <p:pic>
        <p:nvPicPr>
          <p:cNvPr id="70" name="Grafik 69"/>
          <p:cNvPicPr/>
          <p:nvPr/>
        </p:nvPicPr>
        <p:blipFill>
          <a:blip r:embed="rId6"/>
          <a:stretch/>
        </p:blipFill>
        <p:spPr>
          <a:xfrm>
            <a:off x="5284122" y="2936668"/>
            <a:ext cx="2487960" cy="559080"/>
          </a:xfrm>
          <a:prstGeom prst="rect">
            <a:avLst/>
          </a:prstGeom>
          <a:noFill/>
          <a:ln w="0">
            <a:noFill/>
          </a:ln>
        </p:spPr>
      </p:pic>
      <p:sp>
        <p:nvSpPr>
          <p:cNvPr id="3" name="Textfeld 2">
            <a:extLst>
              <a:ext uri="{FF2B5EF4-FFF2-40B4-BE49-F238E27FC236}">
                <a16:creationId xmlns:a16="http://schemas.microsoft.com/office/drawing/2014/main" id="{BA8A6B0A-C72E-32D7-79DC-69D5D93E66F9}"/>
              </a:ext>
            </a:extLst>
          </p:cNvPr>
          <p:cNvSpPr txBox="1"/>
          <p:nvPr/>
        </p:nvSpPr>
        <p:spPr>
          <a:xfrm>
            <a:off x="516960" y="1179800"/>
            <a:ext cx="4572000" cy="2308324"/>
          </a:xfrm>
          <a:prstGeom prst="rect">
            <a:avLst/>
          </a:prstGeom>
          <a:noFill/>
        </p:spPr>
        <p:txBody>
          <a:bodyPr wrap="square">
            <a:spAutoFit/>
          </a:bodyPr>
          <a:lstStyle/>
          <a:p>
            <a:pPr marL="285750" indent="-285750">
              <a:buFont typeface="Arial" panose="020B0604020202020204" pitchFamily="34" charset="0"/>
              <a:buChar char="•"/>
            </a:pPr>
            <a:r>
              <a:rPr lang="de-DE" dirty="0"/>
              <a:t>Mathematische Umformung physikalischer Zusammenhänge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Vektordarstellung von Sonnenstand und Modulausrichtung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Numerische Berechnung von Tages- und Jahresenergie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el 3"/>
          <p:cNvSpPr txBox="1"/>
          <p:nvPr/>
        </p:nvSpPr>
        <p:spPr>
          <a:xfrm>
            <a:off x="516960" y="61632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 </a:t>
            </a:r>
            <a:endParaRPr lang="en-US" sz="2800" b="0" u="none" strike="noStrike" dirty="0">
              <a:solidFill>
                <a:schemeClr val="dk1"/>
              </a:solidFill>
              <a:effectLst/>
              <a:uFillTx/>
              <a:latin typeface="Noto Sans"/>
            </a:endParaRPr>
          </a:p>
        </p:txBody>
      </p:sp>
      <mc:AlternateContent xmlns:mc="http://schemas.openxmlformats.org/markup-compatibility/2006" xmlns:a14="http://schemas.microsoft.com/office/drawing/2010/main">
        <mc:Choice Requires="a14">
          <p:sp>
            <p:nvSpPr>
              <p:cNvPr id="72" name="Textfeld 71"/>
              <p:cNvSpPr txBox="1"/>
              <p:nvPr/>
            </p:nvSpPr>
            <p:spPr>
              <a:xfrm>
                <a:off x="3187800" y="2889360"/>
                <a:ext cx="1269720" cy="634680"/>
              </a:xfrm>
              <a:prstGeom prst="rect">
                <a:avLst/>
              </a:prstGeom>
            </p:spPr>
            <p:txBody>
              <a:bodyPr/>
              <a:lstStyle/>
              <a:p>
                <a:endParaRPr/>
              </a:p>
            </p:txBody>
          </p:sp>
        </mc:Choice>
        <mc:Fallback xmlns:p15="http://schemas.microsoft.com/office/powerpoint/2012/main" xmlns:p14="http://schemas.microsoft.com/office/powerpoint/2010/main" xmlns="">
          <p:sp>
            <p:nvSpPr>
              <p:cNvPr id="72" name=""/>
              <p:cNvSpPr txBox="1"/>
              <p:nvPr/>
            </p:nvSpPr>
            <p:spPr>
              <a:xfrm>
                <a:off x="3187800" y="2889360"/>
                <a:ext cx="1269720" cy="634680"/>
              </a:xfrm>
              <a:prstGeom prst="rect">
                <a:avLst/>
              </a:prstGeom>
              <a:blipFill>
                <a:blip r:embed="rId3"/>
                <a:stretch>
                  <a:fillRect/>
                </a:stretch>
              </a:blipFill>
            </p:spPr>
          </p:sp>
        </mc:Fallback>
      </mc:AlternateContent>
      <p:pic>
        <p:nvPicPr>
          <p:cNvPr id="3" name="Grafik 2" descr="Ein Bild, das Text, Schrift, Handschrift, Diagramm enthält.&#10;&#10;KI-generierte Inhalte können fehlerhaft sein.">
            <a:extLst>
              <a:ext uri="{FF2B5EF4-FFF2-40B4-BE49-F238E27FC236}">
                <a16:creationId xmlns:a16="http://schemas.microsoft.com/office/drawing/2014/main" id="{CCB9E6E1-3776-A713-8B80-36F2ADA6F7DE}"/>
              </a:ext>
            </a:extLst>
          </p:cNvPr>
          <p:cNvPicPr>
            <a:picLocks noChangeAspect="1"/>
          </p:cNvPicPr>
          <p:nvPr/>
        </p:nvPicPr>
        <p:blipFill>
          <a:blip r:embed="rId4"/>
          <a:stretch>
            <a:fillRect/>
          </a:stretch>
        </p:blipFill>
        <p:spPr>
          <a:xfrm>
            <a:off x="5347375" y="1272700"/>
            <a:ext cx="3368332" cy="2248095"/>
          </a:xfrm>
          <a:prstGeom prst="rect">
            <a:avLst/>
          </a:prstGeom>
        </p:spPr>
      </p:pic>
      <p:sp>
        <p:nvSpPr>
          <p:cNvPr id="5" name="Textfeld 4">
            <a:extLst>
              <a:ext uri="{FF2B5EF4-FFF2-40B4-BE49-F238E27FC236}">
                <a16:creationId xmlns:a16="http://schemas.microsoft.com/office/drawing/2014/main" id="{5CABDAFD-D85C-9259-CBA6-CC7F39068175}"/>
              </a:ext>
            </a:extLst>
          </p:cNvPr>
          <p:cNvSpPr txBox="1"/>
          <p:nvPr/>
        </p:nvSpPr>
        <p:spPr>
          <a:xfrm>
            <a:off x="516960" y="1215716"/>
            <a:ext cx="4572000" cy="2308324"/>
          </a:xfrm>
          <a:prstGeom prst="rect">
            <a:avLst/>
          </a:prstGeom>
          <a:noFill/>
        </p:spPr>
        <p:txBody>
          <a:bodyPr wrap="square">
            <a:spAutoFit/>
          </a:bodyPr>
          <a:lstStyle/>
          <a:p>
            <a:r>
              <a:rPr lang="de-DE" dirty="0"/>
              <a:t>Kosinus-Abhängigkeit des Einfallswinkels der Sonne</a:t>
            </a:r>
          </a:p>
          <a:p>
            <a:endParaRPr lang="de-DE" dirty="0"/>
          </a:p>
          <a:p>
            <a:r>
              <a:rPr lang="de-DE" dirty="0"/>
              <a:t>Maximale Leistung bei senkrechtem Strahlungseinfall</a:t>
            </a:r>
          </a:p>
          <a:p>
            <a:endParaRPr lang="de-DE" dirty="0"/>
          </a:p>
          <a:p>
            <a:r>
              <a:rPr lang="de-DE" dirty="0"/>
              <a:t>Tagesenergie als zeitliche Integration der Leistung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el 4"/>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Aufbau der Software</a:t>
            </a:r>
            <a:endParaRPr lang="en-US" sz="2800" b="0" u="none" strike="noStrike">
              <a:solidFill>
                <a:schemeClr val="dk1"/>
              </a:solidFill>
              <a:effectLst/>
              <a:uFillTx/>
              <a:latin typeface="Noto Sans"/>
            </a:endParaRPr>
          </a:p>
        </p:txBody>
      </p:sp>
      <p:sp>
        <p:nvSpPr>
          <p:cNvPr id="76" name="Textfeld 75"/>
          <p:cNvSpPr txBox="1"/>
          <p:nvPr/>
        </p:nvSpPr>
        <p:spPr>
          <a:xfrm>
            <a:off x="539640" y="1201320"/>
            <a:ext cx="5312880" cy="3778200"/>
          </a:xfrm>
          <a:prstGeom prst="rect">
            <a:avLst/>
          </a:prstGeom>
          <a:noFill/>
          <a:ln w="0">
            <a:noFill/>
          </a:ln>
        </p:spPr>
        <p:txBody>
          <a:bodyPr lIns="90000" tIns="45000" rIns="90000" bIns="45000" anchor="t">
            <a:spAutoFit/>
          </a:bodyPr>
          <a:lstStyle/>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Modulare Struktur:</a:t>
            </a:r>
            <a:r>
              <a:rPr lang="de-AT" sz="1800" b="0" u="none" strike="noStrike" dirty="0">
                <a:solidFill>
                  <a:srgbClr val="000000"/>
                </a:solidFill>
                <a:effectLst/>
                <a:uFillTx/>
                <a:latin typeface="Arial"/>
              </a:rPr>
              <a:t> Trennung von Logik (</a:t>
            </a:r>
            <a:r>
              <a:rPr lang="de-AT" sz="1800" b="0" u="none" strike="noStrike" dirty="0" err="1">
                <a:solidFill>
                  <a:srgbClr val="000000"/>
                </a:solidFill>
                <a:effectLst/>
                <a:uFillTx/>
                <a:latin typeface="Arial"/>
              </a:rPr>
              <a:t>SolarLib</a:t>
            </a:r>
            <a:r>
              <a:rPr lang="de-AT" sz="1800" b="0" u="none" strike="noStrike" dirty="0">
                <a:solidFill>
                  <a:srgbClr val="000000"/>
                </a:solidFill>
                <a:effectLst/>
                <a:uFillTx/>
                <a:latin typeface="Arial"/>
              </a:rPr>
              <a:t>) und Anwendungen (Tasks)</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Vektorisierung:</a:t>
            </a:r>
            <a:r>
              <a:rPr lang="de-AT" sz="1800" b="0" u="none" strike="noStrike" dirty="0">
                <a:solidFill>
                  <a:srgbClr val="000000"/>
                </a:solidFill>
                <a:effectLst/>
                <a:uFillTx/>
                <a:latin typeface="Arial"/>
              </a:rPr>
              <a:t> Nutzung von </a:t>
            </a:r>
            <a:r>
              <a:rPr lang="de-AT" sz="1800" b="0" u="none" strike="noStrike" dirty="0" err="1">
                <a:solidFill>
                  <a:srgbClr val="000000"/>
                </a:solidFill>
                <a:effectLst/>
                <a:uFillTx/>
                <a:latin typeface="Arial"/>
              </a:rPr>
              <a:t>Matlab</a:t>
            </a:r>
            <a:r>
              <a:rPr lang="de-AT" sz="1800" b="0" u="none" strike="noStrike" dirty="0">
                <a:solidFill>
                  <a:srgbClr val="000000"/>
                </a:solidFill>
                <a:effectLst/>
                <a:uFillTx/>
                <a:latin typeface="Arial"/>
              </a:rPr>
              <a:t> Matrix Operationen für hohe Rechengeschwindigkeiten</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Caching System:</a:t>
            </a:r>
            <a:r>
              <a:rPr lang="de-AT" sz="1800" b="0" u="none" strike="noStrike" dirty="0">
                <a:solidFill>
                  <a:srgbClr val="000000"/>
                </a:solidFill>
                <a:effectLst/>
                <a:uFillTx/>
                <a:latin typeface="Arial"/>
              </a:rPr>
              <a:t> Vorberechnung von Sonnenbahnen zur Beschleunigung der </a:t>
            </a:r>
            <a:r>
              <a:rPr lang="de-AT" sz="1800" b="0" u="none" strike="noStrike" dirty="0" err="1">
                <a:solidFill>
                  <a:srgbClr val="000000"/>
                </a:solidFill>
                <a:effectLst/>
                <a:uFillTx/>
                <a:latin typeface="Arial"/>
              </a:rPr>
              <a:t>Optimierungs</a:t>
            </a:r>
            <a:r>
              <a:rPr lang="de-AT" sz="1800" b="0" u="none" strike="noStrike" dirty="0">
                <a:solidFill>
                  <a:srgbClr val="000000"/>
                </a:solidFill>
                <a:effectLst/>
                <a:uFillTx/>
                <a:latin typeface="Arial"/>
              </a:rPr>
              <a:t> Aufgaben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CAEB9-AD53-4E54-3B6F-80B9B43162C6}"/>
            </a:ext>
          </a:extLst>
        </p:cNvPr>
        <p:cNvGrpSpPr/>
        <p:nvPr/>
      </p:nvGrpSpPr>
      <p:grpSpPr>
        <a:xfrm>
          <a:off x="0" y="0"/>
          <a:ext cx="0" cy="0"/>
          <a:chOff x="0" y="0"/>
          <a:chExt cx="0" cy="0"/>
        </a:xfrm>
      </p:grpSpPr>
      <p:sp>
        <p:nvSpPr>
          <p:cNvPr id="76" name="Textfeld 75">
            <a:extLst>
              <a:ext uri="{FF2B5EF4-FFF2-40B4-BE49-F238E27FC236}">
                <a16:creationId xmlns:a16="http://schemas.microsoft.com/office/drawing/2014/main" id="{F565576F-8F3C-0997-8F97-7969D3C87705}"/>
              </a:ext>
            </a:extLst>
          </p:cNvPr>
          <p:cNvSpPr txBox="1"/>
          <p:nvPr/>
        </p:nvSpPr>
        <p:spPr>
          <a:xfrm>
            <a:off x="539640" y="1201320"/>
            <a:ext cx="5312880" cy="367878"/>
          </a:xfrm>
          <a:prstGeom prst="rect">
            <a:avLst/>
          </a:prstGeom>
          <a:noFill/>
          <a:ln w="0">
            <a:noFill/>
          </a:ln>
        </p:spPr>
        <p:txBody>
          <a:bodyPr lIns="90000" tIns="45000" rIns="90000" bIns="45000" anchor="t">
            <a:spAutoFit/>
          </a:bodyPr>
          <a:lstStyle/>
          <a:p>
            <a:pPr>
              <a:buClr>
                <a:srgbClr val="000000"/>
              </a:buClr>
              <a:buSzPct val="45000"/>
            </a:pPr>
            <a:r>
              <a:rPr lang="de-AT" dirty="0">
                <a:solidFill>
                  <a:srgbClr val="000000"/>
                </a:solidFill>
                <a:latin typeface="Arial"/>
              </a:rPr>
              <a:t> </a:t>
            </a:r>
            <a:endParaRPr lang="de-AT" sz="1800" u="none" strike="noStrike" dirty="0">
              <a:solidFill>
                <a:srgbClr val="000000"/>
              </a:solidFill>
              <a:effectLst/>
              <a:uFillTx/>
              <a:latin typeface="Arial"/>
            </a:endParaRPr>
          </a:p>
        </p:txBody>
      </p:sp>
      <p:pic>
        <p:nvPicPr>
          <p:cNvPr id="6" name="Grafik 5" descr="Ein Bild, das Text, Screenshot, Schrift, Design enthält.&#10;&#10;KI-generierte Inhalte können fehlerhaft sein.">
            <a:extLst>
              <a:ext uri="{FF2B5EF4-FFF2-40B4-BE49-F238E27FC236}">
                <a16:creationId xmlns:a16="http://schemas.microsoft.com/office/drawing/2014/main" id="{1AAA3AD1-2663-2DDD-3096-31A952A5487E}"/>
              </a:ext>
            </a:extLst>
          </p:cNvPr>
          <p:cNvPicPr>
            <a:picLocks noChangeAspect="1"/>
          </p:cNvPicPr>
          <p:nvPr/>
        </p:nvPicPr>
        <p:blipFill>
          <a:blip r:embed="rId3"/>
          <a:stretch>
            <a:fillRect/>
          </a:stretch>
        </p:blipFill>
        <p:spPr>
          <a:xfrm>
            <a:off x="1645911" y="236668"/>
            <a:ext cx="5852178" cy="4804151"/>
          </a:xfrm>
          <a:prstGeom prst="rect">
            <a:avLst/>
          </a:prstGeom>
        </p:spPr>
      </p:pic>
    </p:spTree>
    <p:extLst>
      <p:ext uri="{BB962C8B-B14F-4D97-AF65-F5344CB8AC3E}">
        <p14:creationId xmlns:p14="http://schemas.microsoft.com/office/powerpoint/2010/main" val="12154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el 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2" name="Rechteck 81"/>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Sonne auf- und untergeht berechnen, um den Zeitraum für die Energieerzeugung festzulegen.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Mathematisch gesehen findet der Sonnenaufgang genau dann statt, wenn der Höhenwinkel der Sonne exakt 0° beträgt.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Zuerst Deklination berechnet, mithilfe von Breitengrad Stundenwinkel für den Horizont gefunden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Uhrzeit für Start und Ende der Energieberechnung sowie die gesamte Dauer des Tages in Stunden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el 1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4" name="Rechteck 83"/>
          <p:cNvSpPr/>
          <p:nvPr/>
        </p:nvSpPr>
        <p:spPr>
          <a:xfrm>
            <a:off x="541800" y="1134360"/>
            <a:ext cx="84070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0" u="none" strike="noStrike">
                <a:solidFill>
                  <a:srgbClr val="000000"/>
                </a:solidFill>
                <a:effectLst/>
                <a:uFillTx/>
                <a:latin typeface="Arial"/>
              </a:rPr>
              <a:t>Ergebnisse: </a:t>
            </a:r>
            <a:endParaRPr lang="de-AT" sz="1800" b="0" u="none" strike="noStrike">
              <a:solidFill>
                <a:srgbClr val="000000"/>
              </a:solidFill>
              <a:effectLst/>
              <a:uFillTx/>
              <a:latin typeface="Arial"/>
              <a:ea typeface="Microsoft YaHei"/>
            </a:endParaRPr>
          </a:p>
          <a:p>
            <a:pPr marL="360000">
              <a:lnSpc>
                <a:spcPct val="100000"/>
              </a:lnSpc>
              <a:buClr>
                <a:srgbClr val="000000"/>
              </a:buClr>
              <a:buFont typeface="Symbol" charset="2"/>
              <a:buChar char=""/>
            </a:pPr>
            <a:r>
              <a:rPr lang="de-AT" sz="1800" b="0" u="none" strike="noStrike">
                <a:solidFill>
                  <a:srgbClr val="000000"/>
                </a:solidFill>
                <a:effectLst/>
                <a:uFillTx/>
                <a:latin typeface="Arial"/>
              </a:rPr>
              <a:t>Taglänge für 21. Juni: 15.73 h </a:t>
            </a:r>
            <a:endParaRPr lang="de-AT" sz="1800" b="0" u="none" strike="noStrike">
              <a:solidFill>
                <a:srgbClr val="000000"/>
              </a:solidFill>
              <a:effectLst/>
              <a:uFillTx/>
              <a:latin typeface="Arial"/>
              <a:ea typeface="Microsoft YaHei"/>
            </a:endParaRPr>
          </a:p>
        </p:txBody>
      </p:sp>
      <p:pic>
        <p:nvPicPr>
          <p:cNvPr id="85" name="Grafik 84"/>
          <p:cNvPicPr/>
          <p:nvPr/>
        </p:nvPicPr>
        <p:blipFill>
          <a:blip r:embed="rId3"/>
          <a:stretch/>
        </p:blipFill>
        <p:spPr>
          <a:xfrm>
            <a:off x="1743120" y="1800000"/>
            <a:ext cx="4736880" cy="3110400"/>
          </a:xfrm>
          <a:prstGeom prst="rect">
            <a:avLst/>
          </a:prstGeom>
          <a:noFill/>
          <a:ln w="0">
            <a:noFill/>
          </a:ln>
        </p:spPr>
      </p:pic>
    </p:spTree>
  </p:cSld>
  <p:clrMapOvr>
    <a:masterClrMapping/>
  </p:clrMapOvr>
</p:sld>
</file>

<file path=ppt/theme/theme1.xml><?xml version="1.0" encoding="utf-8"?>
<a:theme xmlns:a="http://schemas.openxmlformats.org/drawingml/2006/main" name="Office">
  <a:themeElements>
    <a:clrScheme name="MCINEU">
      <a:dk1>
        <a:srgbClr val="000000"/>
      </a:dk1>
      <a:lt1>
        <a:srgbClr val="FFFFFF"/>
      </a:lt1>
      <a:dk2>
        <a:srgbClr val="004983"/>
      </a:dk2>
      <a:lt2>
        <a:srgbClr val="F49B00"/>
      </a:lt2>
      <a:accent1>
        <a:srgbClr val="004983"/>
      </a:accent1>
      <a:accent2>
        <a:srgbClr val="F49B00"/>
      </a:accent2>
      <a:accent3>
        <a:srgbClr val="004B51"/>
      </a:accent3>
      <a:accent4>
        <a:srgbClr val="4E7FA8"/>
      </a:accent4>
      <a:accent5>
        <a:srgbClr val="783F4F"/>
      </a:accent5>
      <a:accent6>
        <a:srgbClr val="CD943A"/>
      </a:accent6>
      <a:hlink>
        <a:srgbClr val="0000FF"/>
      </a:hlink>
      <a:folHlink>
        <a:srgbClr val="800080"/>
      </a:folHlink>
    </a:clrScheme>
    <a:fontScheme name="MCI">
      <a:majorFont>
        <a:latin typeface="Noto Sans SemiBold"/>
        <a:ea typeface=""/>
        <a:cs typeface=""/>
      </a:majorFont>
      <a:minorFont>
        <a:latin typeface="Noto Sans"/>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1669</Words>
  <Application>Microsoft Office PowerPoint</Application>
  <PresentationFormat>Bildschirmpräsentation (16:10)</PresentationFormat>
  <Paragraphs>218</Paragraphs>
  <Slides>27</Slides>
  <Notes>26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27</vt:i4>
      </vt:variant>
    </vt:vector>
  </HeadingPairs>
  <TitlesOfParts>
    <vt:vector size="35" baseType="lpstr">
      <vt:lpstr>Aptos</vt:lpstr>
      <vt:lpstr>Arial</vt:lpstr>
      <vt:lpstr>Noto Sans</vt:lpstr>
      <vt:lpstr>Noto Sans SemiBold</vt:lpstr>
      <vt:lpstr>Symbol</vt:lpstr>
      <vt:lpstr>Times New Roman</vt:lpstr>
      <vt:lpstr>Wingdings</vt:lpstr>
      <vt:lpstr>Office</vt:lpstr>
      <vt:lpstr>Ausrichtung einer PV Anlage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Aufgabe 3 und 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Martina Geir</dc:creator>
  <dc:description/>
  <cp:lastModifiedBy>Simen Cherubin</cp:lastModifiedBy>
  <cp:revision>61</cp:revision>
  <dcterms:created xsi:type="dcterms:W3CDTF">2025-07-14T13:55:07Z</dcterms:created>
  <dcterms:modified xsi:type="dcterms:W3CDTF">2026-01-20T08:09:24Z</dcterms:modified>
  <dc:language>de-AT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(16:10)</vt:lpwstr>
  </property>
  <property fmtid="{D5CDD505-2E9C-101B-9397-08002B2CF9AE}" pid="3" name="Slides">
    <vt:i4>1</vt:i4>
  </property>
</Properties>
</file>